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470" r:id="rId3"/>
    <p:sldId id="472" r:id="rId4"/>
    <p:sldId id="473" r:id="rId5"/>
    <p:sldId id="494" r:id="rId6"/>
    <p:sldId id="495" r:id="rId7"/>
    <p:sldId id="496" r:id="rId8"/>
    <p:sldId id="497" r:id="rId9"/>
    <p:sldId id="492" r:id="rId10"/>
    <p:sldId id="474" r:id="rId11"/>
    <p:sldId id="475" r:id="rId12"/>
    <p:sldId id="476" r:id="rId13"/>
    <p:sldId id="477" r:id="rId14"/>
    <p:sldId id="478" r:id="rId15"/>
    <p:sldId id="479" r:id="rId16"/>
    <p:sldId id="480" r:id="rId17"/>
    <p:sldId id="481" r:id="rId18"/>
    <p:sldId id="482" r:id="rId19"/>
    <p:sldId id="483" r:id="rId20"/>
    <p:sldId id="484" r:id="rId21"/>
    <p:sldId id="485" r:id="rId22"/>
    <p:sldId id="486" r:id="rId23"/>
    <p:sldId id="487" r:id="rId24"/>
    <p:sldId id="488" r:id="rId25"/>
    <p:sldId id="490" r:id="rId26"/>
    <p:sldId id="489" r:id="rId27"/>
    <p:sldId id="491" r:id="rId28"/>
    <p:sldId id="260"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E75"/>
    <a:srgbClr val="D00670"/>
    <a:srgbClr val="3C2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31" d="100"/>
          <a:sy n="131" d="100"/>
        </p:scale>
        <p:origin x="377"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2F500-A896-475D-86C4-DDA313668179}" type="datetimeFigureOut">
              <a:rPr lang="es-ES" smtClean="0"/>
              <a:t>18/05/2020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59862-48AC-4503-A7D0-E681D1C52591}" type="slidenum">
              <a:rPr lang="es-ES" smtClean="0"/>
              <a:t>‹Nº›</a:t>
            </a:fld>
            <a:endParaRPr lang="es-ES"/>
          </a:p>
        </p:txBody>
      </p:sp>
    </p:spTree>
    <p:extLst>
      <p:ext uri="{BB962C8B-B14F-4D97-AF65-F5344CB8AC3E}">
        <p14:creationId xmlns:p14="http://schemas.microsoft.com/office/powerpoint/2010/main" val="20387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517661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5180012" y="45720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9788" y="2057400"/>
            <a:ext cx="3932237" cy="35179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972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420715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260975"/>
          </a:xfrm>
        </p:spPr>
        <p:txBody>
          <a:bodyPr vert="eaVert"/>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838200" y="365125"/>
            <a:ext cx="7734300" cy="5260975"/>
          </a:xfrm>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89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ierre">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D99658-F803-46F7-9B17-D510C76B5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7" y="2045916"/>
            <a:ext cx="4345761" cy="1383084"/>
          </a:xfrm>
          <a:prstGeom prst="rect">
            <a:avLst/>
          </a:prstGeom>
        </p:spPr>
      </p:pic>
      <p:pic>
        <p:nvPicPr>
          <p:cNvPr id="4" name="Imagen 3">
            <a:extLst>
              <a:ext uri="{FF2B5EF4-FFF2-40B4-BE49-F238E27FC236}">
                <a16:creationId xmlns:a16="http://schemas.microsoft.com/office/drawing/2014/main" id="{F95E0394-360F-4FDE-AAB8-A555516D0ECB}"/>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6270171" y="0"/>
            <a:ext cx="5921829" cy="6858000"/>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p:spPr>
      </p:pic>
      <p:sp>
        <p:nvSpPr>
          <p:cNvPr id="5" name="Rectángulo 4">
            <a:extLst>
              <a:ext uri="{FF2B5EF4-FFF2-40B4-BE49-F238E27FC236}">
                <a16:creationId xmlns:a16="http://schemas.microsoft.com/office/drawing/2014/main" id="{00F57499-45B3-4D06-BB5D-C9902B687D27}"/>
              </a:ext>
            </a:extLst>
          </p:cNvPr>
          <p:cNvSpPr/>
          <p:nvPr/>
        </p:nvSpPr>
        <p:spPr>
          <a:xfrm>
            <a:off x="7699162" y="5323867"/>
            <a:ext cx="3516391" cy="584775"/>
          </a:xfrm>
          <a:prstGeom prst="rect">
            <a:avLst/>
          </a:prstGeom>
        </p:spPr>
        <p:txBody>
          <a:bodyPr wrap="square">
            <a:spAutoFit/>
          </a:bodyPr>
          <a:lstStyle/>
          <a:p>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Hack</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a:t>
            </a:r>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by</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Security</a:t>
            </a:r>
            <a:endParaRPr lang="es-ES" sz="3200" dirty="0">
              <a:ln w="12700" cap="rnd" cmpd="sng" algn="ctr">
                <a:solidFill>
                  <a:srgbClr val="FFFFFF"/>
                </a:solidFill>
                <a:prstDash val="solid"/>
                <a:bevel/>
              </a:ln>
              <a:solidFill>
                <a:srgbClr val="FFFFFF"/>
              </a:solidFill>
              <a:effectLst>
                <a:reflection stA="13000" endPos="65000" dist="50800" dir="5400000" sy="-100000" algn="bl" rotWithShape="0"/>
              </a:effectLst>
            </a:endParaRPr>
          </a:p>
        </p:txBody>
      </p:sp>
      <p:cxnSp>
        <p:nvCxnSpPr>
          <p:cNvPr id="6" name="Straight Connector 23">
            <a:extLst>
              <a:ext uri="{FF2B5EF4-FFF2-40B4-BE49-F238E27FC236}">
                <a16:creationId xmlns:a16="http://schemas.microsoft.com/office/drawing/2014/main" id="{BBA4089C-3876-4781-B0BB-D0F7B6B083BD}"/>
              </a:ext>
            </a:extLst>
          </p:cNvPr>
          <p:cNvCxnSpPr>
            <a:cxnSpLocks/>
          </p:cNvCxnSpPr>
          <p:nvPr/>
        </p:nvCxnSpPr>
        <p:spPr>
          <a:xfrm>
            <a:off x="11215553" y="5615480"/>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cxnSp>
        <p:nvCxnSpPr>
          <p:cNvPr id="8" name="Straight Connector 23">
            <a:extLst>
              <a:ext uri="{FF2B5EF4-FFF2-40B4-BE49-F238E27FC236}">
                <a16:creationId xmlns:a16="http://schemas.microsoft.com/office/drawing/2014/main" id="{03604925-36D9-4780-ADFD-37E0E19569F6}"/>
              </a:ext>
            </a:extLst>
          </p:cNvPr>
          <p:cNvCxnSpPr>
            <a:cxnSpLocks/>
          </p:cNvCxnSpPr>
          <p:nvPr/>
        </p:nvCxnSpPr>
        <p:spPr>
          <a:xfrm>
            <a:off x="7070829" y="5640228"/>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spTree>
    <p:extLst>
      <p:ext uri="{BB962C8B-B14F-4D97-AF65-F5344CB8AC3E}">
        <p14:creationId xmlns:p14="http://schemas.microsoft.com/office/powerpoint/2010/main" val="24076063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3082"/>
          </a:xfrm>
        </p:spPr>
        <p:txBody>
          <a:bodyPr/>
          <a:lstStyle>
            <a:lvl1pPr algn="ct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838200" y="1376218"/>
            <a:ext cx="10515600" cy="4253575"/>
          </a:xfrm>
        </p:spPr>
        <p:txBody>
          <a:bodyPr>
            <a:normAutofit/>
          </a:bodyPr>
          <a:lstStyle>
            <a:lvl1pPr marL="228600" indent="-228600">
              <a:buFont typeface="Wingdings" panose="05000000000000000000" pitchFamily="2" charset="2"/>
              <a:buChar char="v"/>
              <a:defRPr sz="2000">
                <a:latin typeface="Avenir Next" panose="020B0503020202020204" pitchFamily="34" charset="0"/>
              </a:defRPr>
            </a:lvl1pPr>
            <a:lvl2pPr marL="685800" indent="-228600">
              <a:buFont typeface="Wingdings" panose="05000000000000000000" pitchFamily="2" charset="2"/>
              <a:buChar char="§"/>
              <a:defRPr sz="2000">
                <a:latin typeface="Avenir Next" panose="020B0503020202020204" pitchFamily="34" charset="0"/>
              </a:defRPr>
            </a:lvl2pPr>
            <a:lvl3pPr>
              <a:defRPr sz="20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17706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3588"/>
            <a:ext cx="10515600" cy="2852737"/>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8200" y="3802063"/>
            <a:ext cx="10515600" cy="1500187"/>
          </a:xfrm>
        </p:spPr>
        <p:txBody>
          <a:bodyPr/>
          <a:lstStyle>
            <a:lvl1pPr marL="0" indent="0">
              <a:buNone/>
              <a:defRPr sz="2400">
                <a:solidFill>
                  <a:schemeClr val="tx1">
                    <a:tint val="75000"/>
                  </a:schemeClr>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6" name="Marcador de número de diapositiva 5"/>
          <p:cNvSpPr>
            <a:spLocks noGrp="1"/>
          </p:cNvSpPr>
          <p:nvPr>
            <p:ph type="sldNum" sz="quarter" idx="12"/>
          </p:nvPr>
        </p:nvSpPr>
        <p:spPr/>
        <p:txBody>
          <a:bodyPr/>
          <a:lstStyle>
            <a:lvl1pPr>
              <a:defRPr>
                <a:latin typeface="Avenir Next" panose="020B0503020202020204" pitchFamily="34" charset="0"/>
              </a:defRPr>
            </a:lvl1pPr>
          </a:lstStyle>
          <a:p>
            <a:fld id="{CC9C793B-3AF4-4EDD-819D-524AF408ACCD}" type="slidenum">
              <a:rPr lang="es-ES" smtClean="0"/>
              <a:t>‹Nº›</a:t>
            </a:fld>
            <a:endParaRPr lang="es-ES"/>
          </a:p>
        </p:txBody>
      </p:sp>
    </p:spTree>
    <p:extLst>
      <p:ext uri="{BB962C8B-B14F-4D97-AF65-F5344CB8AC3E}">
        <p14:creationId xmlns:p14="http://schemas.microsoft.com/office/powerpoint/2010/main" val="22069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7575"/>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838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6172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169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439400" cy="823912"/>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6612" y="1273970"/>
            <a:ext cx="5157787"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6611" y="2185989"/>
            <a:ext cx="5157787" cy="3503611"/>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096000" y="1273970"/>
            <a:ext cx="5183188"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096000" y="2182814"/>
            <a:ext cx="5183188" cy="35036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8"/>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236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5" name="Marcador de número de diapositiva 4"/>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44614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99156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70FB497-8769-4668-8D78-45BB4DF6BAB2}"/>
              </a:ext>
            </a:extLst>
          </p:cNvPr>
          <p:cNvSpPr>
            <a:spLocks noGrp="1"/>
          </p:cNvSpPr>
          <p:nvPr>
            <p:ph type="sldNum" sz="quarter" idx="10"/>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49260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5183188" y="987425"/>
            <a:ext cx="6172200" cy="4638675"/>
          </a:xfrm>
        </p:spPr>
        <p:txBody>
          <a:bodyPr/>
          <a:lstStyle>
            <a:lvl1pPr>
              <a:defRPr sz="3200">
                <a:latin typeface="Avenir Next" panose="020B0503020202020204" pitchFamily="34" charset="0"/>
              </a:defRPr>
            </a:lvl1pPr>
            <a:lvl2pPr>
              <a:defRPr sz="2800">
                <a:latin typeface="Avenir Next" panose="020B0503020202020204" pitchFamily="34" charset="0"/>
              </a:defRPr>
            </a:lvl2pPr>
            <a:lvl3pPr>
              <a:defRPr sz="24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texto 3"/>
          <p:cNvSpPr>
            <a:spLocks noGrp="1"/>
          </p:cNvSpPr>
          <p:nvPr>
            <p:ph type="body" sz="half" idx="2"/>
          </p:nvPr>
        </p:nvSpPr>
        <p:spPr>
          <a:xfrm>
            <a:off x="839788" y="2057400"/>
            <a:ext cx="3932237" cy="35687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72169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extLst/>
          </a:blip>
          <a:srcRect/>
          <a:stretch>
            <a:fillRect l="-1000" r="-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AE212-4440-4B98-B8B0-198A09E4716D}"/>
              </a:ext>
            </a:extLst>
          </p:cNvPr>
          <p:cNvSpPr/>
          <p:nvPr/>
        </p:nvSpPr>
        <p:spPr>
          <a:xfrm>
            <a:off x="0" y="5766318"/>
            <a:ext cx="12192000" cy="1091682"/>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2" name="Marcador de título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3804168"/>
          </a:xfrm>
          <a:prstGeom prst="rect">
            <a:avLst/>
          </a:prstGeom>
          <a:noFill/>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4"/>
          </p:nvPr>
        </p:nvSpPr>
        <p:spPr>
          <a:xfrm>
            <a:off x="9344024" y="6127750"/>
            <a:ext cx="1808227" cy="365125"/>
          </a:xfrm>
          <a:prstGeom prst="rect">
            <a:avLst/>
          </a:prstGeom>
        </p:spPr>
        <p:txBody>
          <a:bodyPr vert="horz" lIns="91440" tIns="45720" rIns="91440" bIns="45720" rtlCol="0" anchor="ctr"/>
          <a:lstStyle>
            <a:lvl1pPr algn="r">
              <a:defRPr sz="1600">
                <a:solidFill>
                  <a:schemeClr val="bg1"/>
                </a:solidFill>
                <a:latin typeface="Avenir Next" panose="020B0503020202020204" pitchFamily="34" charset="0"/>
              </a:defRPr>
            </a:lvl1pPr>
          </a:lstStyle>
          <a:p>
            <a:fld id="{CC9C793B-3AF4-4EDD-819D-524AF408ACCD}" type="slidenum">
              <a:rPr lang="es-ES" smtClean="0"/>
              <a:t>‹Nº›</a:t>
            </a:fld>
            <a:endParaRPr lang="es-ES"/>
          </a:p>
        </p:txBody>
      </p:sp>
      <p:pic>
        <p:nvPicPr>
          <p:cNvPr id="8" name="Imagen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46" y="6176963"/>
            <a:ext cx="655508" cy="681037"/>
          </a:xfrm>
          <a:prstGeom prst="rect">
            <a:avLst/>
          </a:prstGeom>
        </p:spPr>
      </p:pic>
      <p:sp>
        <p:nvSpPr>
          <p:cNvPr id="11" name="Pergamino: horizontal 10">
            <a:extLst>
              <a:ext uri="{FF2B5EF4-FFF2-40B4-BE49-F238E27FC236}">
                <a16:creationId xmlns:a16="http://schemas.microsoft.com/office/drawing/2014/main" id="{E460142D-4D90-4030-A82B-17595E81F439}"/>
              </a:ext>
            </a:extLst>
          </p:cNvPr>
          <p:cNvSpPr/>
          <p:nvPr/>
        </p:nvSpPr>
        <p:spPr>
          <a:xfrm>
            <a:off x="3350815" y="6054319"/>
            <a:ext cx="5490369" cy="515679"/>
          </a:xfrm>
          <a:prstGeom prst="horizontalScroll">
            <a:avLst/>
          </a:prstGeom>
          <a:solidFill>
            <a:schemeClr val="tx2">
              <a:lumMod val="60000"/>
              <a:lumOff val="40000"/>
            </a:schemeClr>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500" dirty="0" smtClean="0">
                <a:solidFill>
                  <a:srgbClr val="FFC000"/>
                </a:solidFill>
              </a:rPr>
              <a:t>CSCE </a:t>
            </a:r>
            <a:r>
              <a:rPr lang="es-ES" sz="1500" dirty="0">
                <a:solidFill>
                  <a:schemeClr val="bg1"/>
                </a:solidFill>
              </a:rPr>
              <a:t>- </a:t>
            </a:r>
            <a:r>
              <a:rPr lang="es-ES" sz="1500" dirty="0">
                <a:solidFill>
                  <a:srgbClr val="FFC000"/>
                </a:solidFill>
              </a:rPr>
              <a:t>C</a:t>
            </a:r>
            <a:r>
              <a:rPr lang="es-ES" sz="1500" dirty="0"/>
              <a:t>urso de </a:t>
            </a:r>
            <a:r>
              <a:rPr lang="es-ES" sz="1500" dirty="0">
                <a:solidFill>
                  <a:srgbClr val="FFC000"/>
                </a:solidFill>
              </a:rPr>
              <a:t>S</a:t>
            </a:r>
            <a:r>
              <a:rPr lang="es-ES" sz="1500" dirty="0"/>
              <a:t>eguridad </a:t>
            </a:r>
            <a:r>
              <a:rPr lang="es-ES" sz="1500" dirty="0" smtClean="0">
                <a:solidFill>
                  <a:srgbClr val="FFC000"/>
                </a:solidFill>
              </a:rPr>
              <a:t>C</a:t>
            </a:r>
            <a:r>
              <a:rPr lang="es-ES" sz="1500" dirty="0" smtClean="0"/>
              <a:t>reación </a:t>
            </a:r>
            <a:r>
              <a:rPr lang="es-ES" sz="1500" dirty="0" err="1" smtClean="0">
                <a:solidFill>
                  <a:srgbClr val="FFC000"/>
                </a:solidFill>
              </a:rPr>
              <a:t>E</a:t>
            </a:r>
            <a:r>
              <a:rPr lang="es-ES" sz="1500" dirty="0" err="1" smtClean="0"/>
              <a:t>xploits</a:t>
            </a:r>
            <a:endParaRPr lang="es-ES" sz="1500" dirty="0"/>
          </a:p>
        </p:txBody>
      </p:sp>
      <p:sp>
        <p:nvSpPr>
          <p:cNvPr id="13" name="Diagrama de flujo: datos almacenados 12">
            <a:extLst>
              <a:ext uri="{FF2B5EF4-FFF2-40B4-BE49-F238E27FC236}">
                <a16:creationId xmlns:a16="http://schemas.microsoft.com/office/drawing/2014/main" id="{F10255C5-BD8C-4495-866A-CC250ED5F13E}"/>
              </a:ext>
            </a:extLst>
          </p:cNvPr>
          <p:cNvSpPr/>
          <p:nvPr/>
        </p:nvSpPr>
        <p:spPr>
          <a:xfrm>
            <a:off x="0"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Diagrama de flujo: datos almacenados 12">
            <a:extLst>
              <a:ext uri="{FF2B5EF4-FFF2-40B4-BE49-F238E27FC236}">
                <a16:creationId xmlns:a16="http://schemas.microsoft.com/office/drawing/2014/main" id="{649112A2-4284-4C06-8803-E737BCC7DF83}"/>
              </a:ext>
            </a:extLst>
          </p:cNvPr>
          <p:cNvSpPr/>
          <p:nvPr/>
        </p:nvSpPr>
        <p:spPr>
          <a:xfrm rot="10800000">
            <a:off x="11152252"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Imagen 15">
            <a:extLst>
              <a:ext uri="{FF2B5EF4-FFF2-40B4-BE49-F238E27FC236}">
                <a16:creationId xmlns:a16="http://schemas.microsoft.com/office/drawing/2014/main" id="{644BD533-83A0-455C-8F41-8C943E63C1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748" y="6183779"/>
            <a:ext cx="1916176" cy="394874"/>
          </a:xfrm>
          <a:prstGeom prst="rect">
            <a:avLst/>
          </a:prstGeom>
        </p:spPr>
      </p:pic>
      <p:sp>
        <p:nvSpPr>
          <p:cNvPr id="17" name="Flecha: cheurón 16">
            <a:extLst>
              <a:ext uri="{FF2B5EF4-FFF2-40B4-BE49-F238E27FC236}">
                <a16:creationId xmlns:a16="http://schemas.microsoft.com/office/drawing/2014/main" id="{B17CE64C-89D5-465B-BA40-7C1AE17C4B1F}"/>
              </a:ext>
            </a:extLst>
          </p:cNvPr>
          <p:cNvSpPr/>
          <p:nvPr/>
        </p:nvSpPr>
        <p:spPr>
          <a:xfrm>
            <a:off x="191326" y="5764471"/>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18" name="Flecha: cheurón 17">
            <a:extLst>
              <a:ext uri="{FF2B5EF4-FFF2-40B4-BE49-F238E27FC236}">
                <a16:creationId xmlns:a16="http://schemas.microsoft.com/office/drawing/2014/main" id="{E03F6180-E995-404F-8DD5-F2B5BB8260F0}"/>
              </a:ext>
            </a:extLst>
          </p:cNvPr>
          <p:cNvSpPr/>
          <p:nvPr/>
        </p:nvSpPr>
        <p:spPr>
          <a:xfrm rot="10800000">
            <a:off x="11416474" y="5766318"/>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22" name="Triángulo rectángulo 21">
            <a:extLst>
              <a:ext uri="{FF2B5EF4-FFF2-40B4-BE49-F238E27FC236}">
                <a16:creationId xmlns:a16="http://schemas.microsoft.com/office/drawing/2014/main" id="{87DCC1B2-6246-42FF-87F8-2C2460923DF2}"/>
              </a:ext>
            </a:extLst>
          </p:cNvPr>
          <p:cNvSpPr/>
          <p:nvPr/>
        </p:nvSpPr>
        <p:spPr>
          <a:xfrm rot="5400000">
            <a:off x="-34132" y="34132"/>
            <a:ext cx="1325564" cy="1257300"/>
          </a:xfrm>
          <a:prstGeom prst="rtTriangle">
            <a:avLst/>
          </a:prstGeom>
          <a:solidFill>
            <a:schemeClr val="tx2">
              <a:lumMod val="60000"/>
              <a:lumOff val="40000"/>
            </a:schemeClr>
          </a:solidFill>
          <a:ln>
            <a:solidFill>
              <a:schemeClr val="tx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24" name="Imagen 23" descr="Imagen que contiene señal, exterior&#10;&#10;Descripción generada automáticamente">
            <a:extLst>
              <a:ext uri="{FF2B5EF4-FFF2-40B4-BE49-F238E27FC236}">
                <a16:creationId xmlns:a16="http://schemas.microsoft.com/office/drawing/2014/main" id="{E4365DE4-36F3-4034-93BD-E14BF2CF2E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3166" y="71178"/>
            <a:ext cx="625588" cy="649951"/>
          </a:xfrm>
          <a:prstGeom prst="rect">
            <a:avLst/>
          </a:prstGeom>
        </p:spPr>
      </p:pic>
    </p:spTree>
    <p:extLst>
      <p:ext uri="{BB962C8B-B14F-4D97-AF65-F5344CB8AC3E}">
        <p14:creationId xmlns:p14="http://schemas.microsoft.com/office/powerpoint/2010/main" val="288554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lang="es-ES" sz="3600" b="1" kern="1200" dirty="0">
          <a:solidFill>
            <a:srgbClr val="F6BB00"/>
          </a:solidFill>
          <a:latin typeface="Avenir Next" panose="020B0503020202020204"/>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accent1"/>
          </a:solidFill>
          <a:latin typeface="Avenir Next" panose="020B0503020202020204"/>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accent1"/>
          </a:solidFill>
          <a:latin typeface="Avenir Next" panose="020B0503020202020204"/>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accent1"/>
          </a:solidFill>
          <a:latin typeface="Avenir Next" panose="020B0503020202020204"/>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BFD3D-1D28-4769-AB20-0D5692E17E0F}"/>
              </a:ext>
            </a:extLst>
          </p:cNvPr>
          <p:cNvSpPr txBox="1">
            <a:spLocks/>
          </p:cNvSpPr>
          <p:nvPr/>
        </p:nvSpPr>
        <p:spPr>
          <a:xfrm>
            <a:off x="636651" y="393229"/>
            <a:ext cx="10515600" cy="12252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lang="es-ES" sz="6000" b="1" kern="1200">
                <a:solidFill>
                  <a:srgbClr val="F6BB00"/>
                </a:solidFill>
                <a:latin typeface="Avenir Next" panose="020B0503020202020204" pitchFamily="34" charset="0"/>
                <a:ea typeface="+mj-ea"/>
                <a:cs typeface="+mj-cs"/>
              </a:defRPr>
            </a:lvl1pPr>
          </a:lstStyle>
          <a:p>
            <a:r>
              <a:rPr lang="es-ES" sz="8000" dirty="0" smtClean="0">
                <a:ln>
                  <a:solidFill>
                    <a:srgbClr val="FFC000"/>
                  </a:solidFill>
                </a:ln>
                <a:effectLst>
                  <a:outerShdw blurRad="50800" dist="38100" dir="13500000" algn="br" rotWithShape="0">
                    <a:prstClr val="black">
                      <a:alpha val="40000"/>
                    </a:prstClr>
                  </a:outerShdw>
                  <a:reflection stA="0" endPos="65000" dist="50800" dir="5400000" sy="-100000" algn="bl" rotWithShape="0"/>
                </a:effectLst>
              </a:rPr>
              <a:t>CSCE</a:t>
            </a:r>
            <a:endParaRPr lang="es-ES" sz="8000" dirty="0">
              <a:ln>
                <a:solidFill>
                  <a:srgbClr val="FFC000"/>
                </a:solidFill>
              </a:ln>
              <a:effectLst>
                <a:outerShdw blurRad="50800" dist="38100" dir="13500000" algn="br" rotWithShape="0">
                  <a:prstClr val="black">
                    <a:alpha val="40000"/>
                  </a:prstClr>
                </a:outerShdw>
                <a:reflection stA="0" endPos="65000" dist="50800" dir="5400000" sy="-100000" algn="bl" rotWithShape="0"/>
              </a:effectLst>
            </a:endParaRPr>
          </a:p>
        </p:txBody>
      </p:sp>
      <p:sp>
        <p:nvSpPr>
          <p:cNvPr id="5" name="Marcador de texto 2">
            <a:extLst>
              <a:ext uri="{FF2B5EF4-FFF2-40B4-BE49-F238E27FC236}">
                <a16:creationId xmlns:a16="http://schemas.microsoft.com/office/drawing/2014/main" id="{86ACBBED-6B9F-4E3E-96A2-F28FD2879339}"/>
              </a:ext>
            </a:extLst>
          </p:cNvPr>
          <p:cNvSpPr txBox="1">
            <a:spLocks/>
          </p:cNvSpPr>
          <p:nvPr/>
        </p:nvSpPr>
        <p:spPr>
          <a:xfrm>
            <a:off x="838200" y="1618481"/>
            <a:ext cx="10515600" cy="1500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1"/>
                </a:solidFill>
                <a:latin typeface="Avenir Next" panose="020B05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venir Next" panose="020B0503020202020204"/>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venir Next" panose="020B0503020202020204"/>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rgbClr val="FFC000"/>
                </a:solidFill>
              </a:rPr>
              <a:t>C</a:t>
            </a:r>
            <a:r>
              <a:rPr lang="es-ES" sz="4400" b="1" dirty="0"/>
              <a:t>urso de </a:t>
            </a:r>
            <a:r>
              <a:rPr lang="es-ES" sz="4400" b="1" dirty="0">
                <a:solidFill>
                  <a:srgbClr val="FFC000"/>
                </a:solidFill>
              </a:rPr>
              <a:t>S</a:t>
            </a:r>
            <a:r>
              <a:rPr lang="es-ES" sz="4400" b="1" dirty="0"/>
              <a:t>eguridad </a:t>
            </a:r>
            <a:r>
              <a:rPr lang="es-ES" sz="4400" b="1" dirty="0" smtClean="0">
                <a:solidFill>
                  <a:srgbClr val="FFC000"/>
                </a:solidFill>
              </a:rPr>
              <a:t>C</a:t>
            </a:r>
            <a:r>
              <a:rPr lang="es-ES" sz="4400" b="1" dirty="0" smtClean="0"/>
              <a:t>reación </a:t>
            </a:r>
            <a:r>
              <a:rPr lang="es-ES" sz="4400" b="1" dirty="0" err="1" smtClean="0">
                <a:solidFill>
                  <a:srgbClr val="FFC000"/>
                </a:solidFill>
              </a:rPr>
              <a:t>E</a:t>
            </a:r>
            <a:r>
              <a:rPr lang="es-ES" sz="4400" b="1" dirty="0" err="1" smtClean="0"/>
              <a:t>xploits</a:t>
            </a:r>
            <a:endParaRPr lang="es-ES" sz="4400" b="1" dirty="0"/>
          </a:p>
          <a:p>
            <a:r>
              <a:rPr lang="es-ES" sz="2000" b="1" dirty="0"/>
              <a:t>SERGIO RODRÍGUEZ </a:t>
            </a:r>
            <a:r>
              <a:rPr lang="es-ES" sz="2000" b="1" dirty="0" smtClean="0"/>
              <a:t>GIJÓN </a:t>
            </a:r>
            <a:r>
              <a:rPr lang="es-ES" sz="2000" b="1" dirty="0"/>
              <a:t>– </a:t>
            </a:r>
            <a:r>
              <a:rPr lang="es-ES" sz="2000" b="1" dirty="0" smtClean="0"/>
              <a:t>Hacker Ético</a:t>
            </a:r>
            <a:endParaRPr lang="es-ES" sz="2000" b="1" dirty="0"/>
          </a:p>
        </p:txBody>
      </p:sp>
      <p:sp>
        <p:nvSpPr>
          <p:cNvPr id="9" name="Rectángulo redondeado 8"/>
          <p:cNvSpPr/>
          <p:nvPr/>
        </p:nvSpPr>
        <p:spPr>
          <a:xfrm>
            <a:off x="6427178" y="3661995"/>
            <a:ext cx="4725074" cy="163449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1" name="Rectángulo 10"/>
          <p:cNvSpPr/>
          <p:nvPr/>
        </p:nvSpPr>
        <p:spPr>
          <a:xfrm>
            <a:off x="5592151" y="3738703"/>
            <a:ext cx="6372820" cy="150810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cap="none" spc="0" dirty="0" smtClean="0">
                <a:ln w="38100">
                  <a:solidFill>
                    <a:schemeClr val="tx1"/>
                  </a:solidFill>
                </a:ln>
                <a:solidFill>
                  <a:schemeClr val="accent1"/>
                </a:solidFill>
                <a:effectLst/>
              </a:rPr>
              <a:t>Módulo </a:t>
            </a:r>
            <a:r>
              <a:rPr lang="es-ES" sz="3600" b="1" dirty="0">
                <a:ln w="38100">
                  <a:solidFill>
                    <a:schemeClr val="tx1"/>
                  </a:solidFill>
                </a:ln>
                <a:solidFill>
                  <a:schemeClr val="accent1"/>
                </a:solidFill>
              </a:rPr>
              <a:t>3</a:t>
            </a:r>
            <a:endParaRPr lang="es-ES" sz="3600" b="1" cap="none" spc="0" dirty="0" smtClean="0">
              <a:ln w="38100">
                <a:solidFill>
                  <a:schemeClr val="tx1"/>
                </a:solidFill>
              </a:ln>
              <a:solidFill>
                <a:schemeClr val="accent1"/>
              </a:solidFill>
              <a:effectLst/>
            </a:endParaRPr>
          </a:p>
          <a:p>
            <a:pPr algn="ctr"/>
            <a:r>
              <a:rPr lang="nl-NL" sz="2800" b="1" dirty="0" smtClean="0">
                <a:ln w="38100">
                  <a:solidFill>
                    <a:schemeClr val="tx1"/>
                  </a:solidFill>
                </a:ln>
                <a:solidFill>
                  <a:schemeClr val="accent1"/>
                </a:solidFill>
              </a:rPr>
              <a:t>Sobreescritura de SEH</a:t>
            </a:r>
          </a:p>
          <a:p>
            <a:pPr algn="ctr"/>
            <a:r>
              <a:rPr lang="nl-NL" sz="2800" b="1" cap="none" spc="0" dirty="0" smtClean="0">
                <a:ln w="38100">
                  <a:solidFill>
                    <a:schemeClr val="tx1"/>
                  </a:solidFill>
                </a:ln>
                <a:solidFill>
                  <a:schemeClr val="accent1"/>
                </a:solidFill>
                <a:effectLst/>
              </a:rPr>
              <a:t>(buffer overrun)</a:t>
            </a:r>
            <a:endParaRPr lang="es-ES" sz="2800" b="1" cap="none" spc="0" dirty="0">
              <a:ln w="38100">
                <a:solidFill>
                  <a:schemeClr val="tx1"/>
                </a:solidFill>
              </a:ln>
              <a:solidFill>
                <a:schemeClr val="accent1"/>
              </a:solidFill>
              <a:effectLst/>
            </a:endParaRPr>
          </a:p>
        </p:txBody>
      </p:sp>
      <p:pic>
        <p:nvPicPr>
          <p:cNvPr id="2" name="Imagen 1"/>
          <p:cNvPicPr>
            <a:picLocks noChangeAspect="1"/>
          </p:cNvPicPr>
          <p:nvPr/>
        </p:nvPicPr>
        <p:blipFill>
          <a:blip r:embed="rId3"/>
          <a:stretch>
            <a:fillRect/>
          </a:stretch>
        </p:blipFill>
        <p:spPr>
          <a:xfrm>
            <a:off x="2831856" y="3258137"/>
            <a:ext cx="1657350" cy="2038350"/>
          </a:xfrm>
          <a:prstGeom prst="rect">
            <a:avLst/>
          </a:prstGeom>
        </p:spPr>
      </p:pic>
    </p:spTree>
    <p:extLst>
      <p:ext uri="{BB962C8B-B14F-4D97-AF65-F5344CB8AC3E}">
        <p14:creationId xmlns:p14="http://schemas.microsoft.com/office/powerpoint/2010/main" val="117319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Autofit/>
          </a:bodyPr>
          <a:lstStyle/>
          <a:p>
            <a:pPr marL="0" indent="0">
              <a:buNone/>
            </a:pPr>
            <a:r>
              <a:rPr lang="es-ES" sz="2400" dirty="0" smtClean="0">
                <a:solidFill>
                  <a:schemeClr val="bg1"/>
                </a:solidFill>
                <a:latin typeface="Calibri Light" panose="020F0302020204030204" pitchFamily="34" charset="0"/>
                <a:cs typeface="Calibri Light" panose="020F0302020204030204" pitchFamily="34" charset="0"/>
              </a:rPr>
              <a:t>Para que la aplicación pueda atrapar dicho código, el puntero de la </a:t>
            </a:r>
            <a:r>
              <a:rPr lang="es-ES" sz="2400" dirty="0" err="1" smtClean="0">
                <a:solidFill>
                  <a:schemeClr val="bg1"/>
                </a:solidFill>
                <a:latin typeface="Calibri Light" panose="020F0302020204030204" pitchFamily="34" charset="0"/>
                <a:cs typeface="Calibri Light" panose="020F0302020204030204" pitchFamily="34" charset="0"/>
              </a:rPr>
              <a:t>excepction</a:t>
            </a:r>
            <a:r>
              <a:rPr lang="es-ES" sz="2400" dirty="0" smtClean="0">
                <a:solidFill>
                  <a:schemeClr val="bg1"/>
                </a:solidFill>
                <a:latin typeface="Calibri Light" panose="020F0302020204030204" pitchFamily="34" charset="0"/>
                <a:cs typeface="Calibri Light" panose="020F0302020204030204" pitchFamily="34" charset="0"/>
              </a:rPr>
              <a:t> </a:t>
            </a:r>
            <a:r>
              <a:rPr lang="es-ES" sz="2400" dirty="0" err="1" smtClean="0">
                <a:solidFill>
                  <a:schemeClr val="bg1"/>
                </a:solidFill>
                <a:latin typeface="Calibri Light" panose="020F0302020204030204" pitchFamily="34" charset="0"/>
                <a:cs typeface="Calibri Light" panose="020F0302020204030204" pitchFamily="34" charset="0"/>
              </a:rPr>
              <a:t>handler</a:t>
            </a:r>
            <a:r>
              <a:rPr lang="es-ES" sz="2400" dirty="0" smtClean="0">
                <a:solidFill>
                  <a:schemeClr val="bg1"/>
                </a:solidFill>
                <a:latin typeface="Calibri Light" panose="020F0302020204030204" pitchFamily="34" charset="0"/>
                <a:cs typeface="Calibri Light" panose="020F0302020204030204" pitchFamily="34" charset="0"/>
              </a:rPr>
              <a:t> es salvada en el marco de la </a:t>
            </a:r>
            <a:r>
              <a:rPr lang="es-ES" sz="2400" dirty="0" err="1" smtClean="0">
                <a:solidFill>
                  <a:schemeClr val="bg1"/>
                </a:solidFill>
                <a:latin typeface="Calibri Light" panose="020F0302020204030204" pitchFamily="34" charset="0"/>
                <a:cs typeface="Calibri Light" panose="020F0302020204030204" pitchFamily="34" charset="0"/>
              </a:rPr>
              <a:t>stack</a:t>
            </a:r>
            <a:r>
              <a:rPr lang="es-ES" sz="2400" dirty="0" smtClean="0">
                <a:solidFill>
                  <a:schemeClr val="bg1"/>
                </a:solidFill>
                <a:latin typeface="Calibri Light" panose="020F0302020204030204" pitchFamily="34" charset="0"/>
                <a:cs typeface="Calibri Light" panose="020F0302020204030204" pitchFamily="34" charset="0"/>
              </a:rPr>
              <a:t>. En otras palabras, cada función/procedimiento obtiene su marco de </a:t>
            </a:r>
            <a:r>
              <a:rPr lang="es-ES" sz="2400" dirty="0" err="1" smtClean="0">
                <a:solidFill>
                  <a:schemeClr val="bg1"/>
                </a:solidFill>
                <a:latin typeface="Calibri Light" panose="020F0302020204030204" pitchFamily="34" charset="0"/>
                <a:cs typeface="Calibri Light" panose="020F0302020204030204" pitchFamily="34" charset="0"/>
              </a:rPr>
              <a:t>stack</a:t>
            </a:r>
            <a:r>
              <a:rPr lang="es-ES" sz="2400" dirty="0" smtClean="0">
                <a:solidFill>
                  <a:schemeClr val="bg1"/>
                </a:solidFill>
                <a:latin typeface="Calibri Light" panose="020F0302020204030204" pitchFamily="34" charset="0"/>
                <a:cs typeface="Calibri Light" panose="020F0302020204030204" pitchFamily="34" charset="0"/>
              </a:rPr>
              <a:t>. Si un </a:t>
            </a:r>
            <a:r>
              <a:rPr lang="es-ES" sz="2400" dirty="0" err="1" smtClean="0">
                <a:solidFill>
                  <a:schemeClr val="bg1"/>
                </a:solidFill>
                <a:latin typeface="Calibri Light" panose="020F0302020204030204" pitchFamily="34" charset="0"/>
                <a:cs typeface="Calibri Light" panose="020F0302020204030204" pitchFamily="34" charset="0"/>
              </a:rPr>
              <a:t>exception</a:t>
            </a:r>
            <a:r>
              <a:rPr lang="es-ES" sz="2400" dirty="0" smtClean="0">
                <a:solidFill>
                  <a:schemeClr val="bg1"/>
                </a:solidFill>
                <a:latin typeface="Calibri Light" panose="020F0302020204030204" pitchFamily="34" charset="0"/>
                <a:cs typeface="Calibri Light" panose="020F0302020204030204" pitchFamily="34" charset="0"/>
              </a:rPr>
              <a:t> </a:t>
            </a:r>
            <a:r>
              <a:rPr lang="es-ES" sz="2400" dirty="0" err="1" smtClean="0">
                <a:solidFill>
                  <a:schemeClr val="bg1"/>
                </a:solidFill>
                <a:latin typeface="Calibri Light" panose="020F0302020204030204" pitchFamily="34" charset="0"/>
                <a:cs typeface="Calibri Light" panose="020F0302020204030204" pitchFamily="34" charset="0"/>
              </a:rPr>
              <a:t>handler</a:t>
            </a:r>
            <a:r>
              <a:rPr lang="es-ES" sz="2400" dirty="0" smtClean="0">
                <a:solidFill>
                  <a:schemeClr val="bg1"/>
                </a:solidFill>
                <a:latin typeface="Calibri Light" panose="020F0302020204030204" pitchFamily="34" charset="0"/>
                <a:cs typeface="Calibri Light" panose="020F0302020204030204" pitchFamily="34" charset="0"/>
              </a:rPr>
              <a:t> es implementado en esa función/procedimiento, la </a:t>
            </a:r>
            <a:r>
              <a:rPr lang="es-ES" sz="2400" dirty="0" err="1" smtClean="0">
                <a:solidFill>
                  <a:schemeClr val="bg1"/>
                </a:solidFill>
                <a:latin typeface="Calibri Light" panose="020F0302020204030204" pitchFamily="34" charset="0"/>
                <a:cs typeface="Calibri Light" panose="020F0302020204030204" pitchFamily="34" charset="0"/>
              </a:rPr>
              <a:t>exception</a:t>
            </a:r>
            <a:r>
              <a:rPr lang="es-ES" sz="2400" dirty="0" smtClean="0">
                <a:solidFill>
                  <a:schemeClr val="bg1"/>
                </a:solidFill>
                <a:latin typeface="Calibri Light" panose="020F0302020204030204" pitchFamily="34" charset="0"/>
                <a:cs typeface="Calibri Light" panose="020F0302020204030204" pitchFamily="34" charset="0"/>
              </a:rPr>
              <a:t> </a:t>
            </a:r>
            <a:r>
              <a:rPr lang="es-ES" sz="2400" dirty="0" err="1" smtClean="0">
                <a:solidFill>
                  <a:schemeClr val="bg1"/>
                </a:solidFill>
                <a:latin typeface="Calibri Light" panose="020F0302020204030204" pitchFamily="34" charset="0"/>
                <a:cs typeface="Calibri Light" panose="020F0302020204030204" pitchFamily="34" charset="0"/>
              </a:rPr>
              <a:t>handler</a:t>
            </a:r>
            <a:r>
              <a:rPr lang="es-ES" sz="2400" dirty="0" smtClean="0">
                <a:solidFill>
                  <a:schemeClr val="bg1"/>
                </a:solidFill>
                <a:latin typeface="Calibri Light" panose="020F0302020204030204" pitchFamily="34" charset="0"/>
                <a:cs typeface="Calibri Light" panose="020F0302020204030204" pitchFamily="34" charset="0"/>
              </a:rPr>
              <a:t> obtiene su propio marco de </a:t>
            </a:r>
            <a:r>
              <a:rPr lang="es-ES" sz="2400" dirty="0" err="1" smtClean="0">
                <a:solidFill>
                  <a:schemeClr val="bg1"/>
                </a:solidFill>
                <a:latin typeface="Calibri Light" panose="020F0302020204030204" pitchFamily="34" charset="0"/>
                <a:cs typeface="Calibri Light" panose="020F0302020204030204" pitchFamily="34" charset="0"/>
              </a:rPr>
              <a:t>stack</a:t>
            </a:r>
            <a:r>
              <a:rPr lang="es-ES" sz="2400" dirty="0" smtClean="0">
                <a:solidFill>
                  <a:schemeClr val="bg1"/>
                </a:solidFill>
                <a:latin typeface="Calibri Light" panose="020F0302020204030204" pitchFamily="34" charset="0"/>
                <a:cs typeface="Calibri Light" panose="020F0302020204030204" pitchFamily="34" charset="0"/>
              </a:rPr>
              <a:t>. La información sobre esa excepción basada en marco (</a:t>
            </a:r>
            <a:r>
              <a:rPr lang="es-ES" sz="2400" dirty="0" err="1" smtClean="0">
                <a:solidFill>
                  <a:schemeClr val="bg1"/>
                </a:solidFill>
                <a:latin typeface="Calibri Light" panose="020F0302020204030204" pitchFamily="34" charset="0"/>
                <a:cs typeface="Calibri Light" panose="020F0302020204030204" pitchFamily="34" charset="0"/>
              </a:rPr>
              <a:t>frame-based</a:t>
            </a:r>
            <a:r>
              <a:rPr lang="es-ES" sz="2400" dirty="0" smtClean="0">
                <a:solidFill>
                  <a:schemeClr val="bg1"/>
                </a:solidFill>
                <a:latin typeface="Calibri Light" panose="020F0302020204030204" pitchFamily="34" charset="0"/>
                <a:cs typeface="Calibri Light" panose="020F0302020204030204" pitchFamily="34" charset="0"/>
              </a:rPr>
              <a:t>) es almacenada en la estructura “</a:t>
            </a:r>
            <a:r>
              <a:rPr lang="es-ES" sz="2400" dirty="0" err="1" smtClean="0">
                <a:solidFill>
                  <a:schemeClr val="bg1"/>
                </a:solidFill>
                <a:latin typeface="Calibri Light" panose="020F0302020204030204" pitchFamily="34" charset="0"/>
                <a:cs typeface="Calibri Light" panose="020F0302020204030204" pitchFamily="34" charset="0"/>
              </a:rPr>
              <a:t>exception_registration</a:t>
            </a:r>
            <a:r>
              <a:rPr lang="es-ES" sz="2400" dirty="0" smtClean="0">
                <a:solidFill>
                  <a:schemeClr val="bg1"/>
                </a:solidFill>
                <a:latin typeface="Calibri Light" panose="020F0302020204030204" pitchFamily="34" charset="0"/>
                <a:cs typeface="Calibri Light" panose="020F0302020204030204" pitchFamily="34" charset="0"/>
              </a:rPr>
              <a:t>” de la </a:t>
            </a:r>
            <a:r>
              <a:rPr lang="es-ES" sz="2400" dirty="0" err="1" smtClean="0">
                <a:solidFill>
                  <a:schemeClr val="bg1"/>
                </a:solidFill>
                <a:latin typeface="Calibri Light" panose="020F0302020204030204" pitchFamily="34" charset="0"/>
                <a:cs typeface="Calibri Light" panose="020F0302020204030204" pitchFamily="34" charset="0"/>
              </a:rPr>
              <a:t>stack</a:t>
            </a:r>
            <a:r>
              <a:rPr lang="es-ES" sz="24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6943296" y="3836324"/>
            <a:ext cx="3156173" cy="1757942"/>
          </a:xfrm>
          <a:prstGeom prst="rect">
            <a:avLst/>
          </a:prstGeom>
        </p:spPr>
      </p:pic>
    </p:spTree>
    <p:extLst>
      <p:ext uri="{BB962C8B-B14F-4D97-AF65-F5344CB8AC3E}">
        <p14:creationId xmlns:p14="http://schemas.microsoft.com/office/powerpoint/2010/main" val="1152713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La “estructura” (también llamada SEH record) tiene 8 bytes y dos elementos (de 4 bytes cada uno).</a:t>
            </a:r>
          </a:p>
          <a:p>
            <a:pPr>
              <a:buClr>
                <a:schemeClr val="bg1"/>
              </a:buClr>
            </a:pPr>
            <a:r>
              <a:rPr lang="es-ES" sz="1800" dirty="0" smtClean="0">
                <a:solidFill>
                  <a:schemeClr val="bg1"/>
                </a:solidFill>
                <a:latin typeface="Calibri Light" panose="020F0302020204030204" pitchFamily="34" charset="0"/>
                <a:cs typeface="Calibri Light" panose="020F0302020204030204" pitchFamily="34" charset="0"/>
              </a:rPr>
              <a:t>Un puntero para la siguiente estructura de </a:t>
            </a:r>
            <a:r>
              <a:rPr lang="es-ES" sz="1800" dirty="0" err="1" smtClean="0">
                <a:solidFill>
                  <a:schemeClr val="bg1"/>
                </a:solidFill>
                <a:latin typeface="Calibri Light" panose="020F0302020204030204" pitchFamily="34" charset="0"/>
                <a:cs typeface="Calibri Light" panose="020F0302020204030204" pitchFamily="34" charset="0"/>
              </a:rPr>
              <a:t>exception_registration</a:t>
            </a:r>
            <a:r>
              <a:rPr lang="es-ES" sz="1800" dirty="0" smtClean="0">
                <a:solidFill>
                  <a:schemeClr val="bg1"/>
                </a:solidFill>
                <a:latin typeface="Calibri Light" panose="020F0302020204030204" pitchFamily="34" charset="0"/>
                <a:cs typeface="Calibri Light" panose="020F0302020204030204" pitchFamily="34" charset="0"/>
              </a:rPr>
              <a:t> (el siguiente registro SEH, en caso de que el </a:t>
            </a:r>
            <a:r>
              <a:rPr lang="es-ES" sz="1800" dirty="0" err="1" smtClean="0">
                <a:solidFill>
                  <a:schemeClr val="bg1"/>
                </a:solidFill>
                <a:latin typeface="Calibri Light" panose="020F0302020204030204" pitchFamily="34" charset="0"/>
                <a:cs typeface="Calibri Light" panose="020F0302020204030204" pitchFamily="34" charset="0"/>
              </a:rPr>
              <a:t>handler</a:t>
            </a:r>
            <a:r>
              <a:rPr lang="es-ES" sz="1800" dirty="0" smtClean="0">
                <a:solidFill>
                  <a:schemeClr val="bg1"/>
                </a:solidFill>
                <a:latin typeface="Calibri Light" panose="020F0302020204030204" pitchFamily="34" charset="0"/>
                <a:cs typeface="Calibri Light" panose="020F0302020204030204" pitchFamily="34" charset="0"/>
              </a:rPr>
              <a:t> sea incapaz de manejar la excepción)</a:t>
            </a:r>
          </a:p>
          <a:p>
            <a:pPr>
              <a:buClr>
                <a:schemeClr val="bg1"/>
              </a:buClr>
            </a:pPr>
            <a:r>
              <a:rPr lang="es-ES" sz="1800" dirty="0" smtClean="0">
                <a:solidFill>
                  <a:schemeClr val="bg1"/>
                </a:solidFill>
                <a:latin typeface="Calibri Light" panose="020F0302020204030204" pitchFamily="34" charset="0"/>
                <a:cs typeface="Calibri Light" panose="020F0302020204030204" pitchFamily="34" charset="0"/>
              </a:rPr>
              <a:t>Un puntero con la dirección actual del código del </a:t>
            </a:r>
            <a:r>
              <a:rPr lang="es-ES" sz="1800" dirty="0" err="1" smtClean="0">
                <a:solidFill>
                  <a:schemeClr val="bg1"/>
                </a:solidFill>
                <a:latin typeface="Calibri Light" panose="020F0302020204030204" pitchFamily="34" charset="0"/>
                <a:cs typeface="Calibri Light" panose="020F0302020204030204" pitchFamily="34" charset="0"/>
              </a:rPr>
              <a:t>excepction</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err="1" smtClean="0">
                <a:solidFill>
                  <a:schemeClr val="bg1"/>
                </a:solidFill>
                <a:latin typeface="Calibri Light" panose="020F0302020204030204" pitchFamily="34" charset="0"/>
                <a:cs typeface="Calibri Light" panose="020F0302020204030204" pitchFamily="34" charset="0"/>
              </a:rPr>
              <a:t>handler</a:t>
            </a:r>
            <a:r>
              <a:rPr lang="es-ES" sz="1800" dirty="0" smtClean="0">
                <a:solidFill>
                  <a:schemeClr val="bg1"/>
                </a:solidFill>
                <a:latin typeface="Calibri Light" panose="020F0302020204030204" pitchFamily="34" charset="0"/>
                <a:cs typeface="Calibri Light" panose="020F0302020204030204" pitchFamily="34" charset="0"/>
              </a:rPr>
              <a:t> (SE </a:t>
            </a:r>
            <a:r>
              <a:rPr lang="es-ES" sz="1800" dirty="0" err="1" smtClean="0">
                <a:solidFill>
                  <a:schemeClr val="bg1"/>
                </a:solidFill>
                <a:latin typeface="Calibri Light" panose="020F0302020204030204" pitchFamily="34" charset="0"/>
                <a:cs typeface="Calibri Light" panose="020F0302020204030204" pitchFamily="34" charset="0"/>
              </a:rPr>
              <a:t>Handler</a:t>
            </a:r>
            <a:r>
              <a:rPr lang="es-ES" sz="18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688570" y="3521233"/>
            <a:ext cx="2971992" cy="2133448"/>
          </a:xfrm>
          <a:prstGeom prst="rect">
            <a:avLst/>
          </a:prstGeom>
        </p:spPr>
      </p:pic>
      <p:pic>
        <p:nvPicPr>
          <p:cNvPr id="3" name="Imagen 2"/>
          <p:cNvPicPr>
            <a:picLocks noChangeAspect="1"/>
          </p:cNvPicPr>
          <p:nvPr/>
        </p:nvPicPr>
        <p:blipFill>
          <a:blip r:embed="rId3"/>
          <a:stretch>
            <a:fillRect/>
          </a:stretch>
        </p:blipFill>
        <p:spPr>
          <a:xfrm>
            <a:off x="904835" y="3521319"/>
            <a:ext cx="3583325" cy="2133362"/>
          </a:xfrm>
          <a:prstGeom prst="rect">
            <a:avLst/>
          </a:prstGeom>
        </p:spPr>
      </p:pic>
      <p:pic>
        <p:nvPicPr>
          <p:cNvPr id="205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0972" y="3521319"/>
            <a:ext cx="3418093" cy="213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0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En este caso se </a:t>
            </a:r>
            <a:r>
              <a:rPr lang="es-ES" sz="1800" dirty="0" err="1" smtClean="0">
                <a:solidFill>
                  <a:schemeClr val="bg1"/>
                </a:solidFill>
                <a:latin typeface="Calibri Light" panose="020F0302020204030204" pitchFamily="34" charset="0"/>
                <a:cs typeface="Calibri Light" panose="020F0302020204030204" pitchFamily="34" charset="0"/>
              </a:rPr>
              <a:t>fuzzeara</a:t>
            </a:r>
            <a:r>
              <a:rPr lang="es-ES" sz="1800" dirty="0" smtClean="0">
                <a:solidFill>
                  <a:schemeClr val="bg1"/>
                </a:solidFill>
                <a:latin typeface="Calibri Light" panose="020F0302020204030204" pitchFamily="34" charset="0"/>
                <a:cs typeface="Calibri Light" panose="020F0302020204030204" pitchFamily="34" charset="0"/>
              </a:rPr>
              <a:t> el parámetro </a:t>
            </a:r>
            <a:r>
              <a:rPr lang="es-ES" sz="1800" b="1" dirty="0" smtClean="0">
                <a:solidFill>
                  <a:schemeClr val="bg1"/>
                </a:solidFill>
                <a:latin typeface="Calibri Light" panose="020F0302020204030204" pitchFamily="34" charset="0"/>
                <a:cs typeface="Calibri Light" panose="020F0302020204030204" pitchFamily="34" charset="0"/>
              </a:rPr>
              <a:t>GMON</a:t>
            </a:r>
            <a:r>
              <a:rPr lang="es-ES" sz="1800" dirty="0" smtClean="0">
                <a:solidFill>
                  <a:schemeClr val="bg1"/>
                </a:solidFill>
                <a:latin typeface="Calibri Light" panose="020F0302020204030204" pitchFamily="34" charset="0"/>
                <a:cs typeface="Calibri Light" panose="020F0302020204030204" pitchFamily="34" charset="0"/>
              </a:rPr>
              <a:t> tal y cómo se hizo con el parámetro </a:t>
            </a:r>
            <a:r>
              <a:rPr lang="es-ES" sz="1800" b="1" dirty="0" smtClean="0">
                <a:solidFill>
                  <a:schemeClr val="bg1"/>
                </a:solidFill>
                <a:latin typeface="Calibri Light" panose="020F0302020204030204" pitchFamily="34" charset="0"/>
                <a:cs typeface="Calibri Light" panose="020F0302020204030204" pitchFamily="34" charset="0"/>
              </a:rPr>
              <a:t>TRUN</a:t>
            </a: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911289" y="2245659"/>
            <a:ext cx="6369422" cy="3184711"/>
          </a:xfrm>
          <a:prstGeom prst="rect">
            <a:avLst/>
          </a:prstGeom>
        </p:spPr>
      </p:pic>
    </p:spTree>
    <p:extLst>
      <p:ext uri="{BB962C8B-B14F-4D97-AF65-F5344CB8AC3E}">
        <p14:creationId xmlns:p14="http://schemas.microsoft.com/office/powerpoint/2010/main" val="4270146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No obstante, aunque el proceso sobre escriba el EIP, provoca un error en el comportamiento de la aplicación adicional. Además de sobre escribir la EIP también </a:t>
            </a:r>
            <a:r>
              <a:rPr lang="es-ES" sz="1800" dirty="0" err="1" smtClean="0">
                <a:solidFill>
                  <a:schemeClr val="bg1"/>
                </a:solidFill>
                <a:latin typeface="Calibri Light" panose="020F0302020204030204" pitchFamily="34" charset="0"/>
                <a:cs typeface="Calibri Light" panose="020F0302020204030204" pitchFamily="34" charset="0"/>
              </a:rPr>
              <a:t>actua</a:t>
            </a:r>
            <a:r>
              <a:rPr lang="es-ES" sz="1800" dirty="0" smtClean="0">
                <a:solidFill>
                  <a:schemeClr val="bg1"/>
                </a:solidFill>
                <a:latin typeface="Calibri Light" panose="020F0302020204030204" pitchFamily="34" charset="0"/>
                <a:cs typeface="Calibri Light" panose="020F0302020204030204" pitchFamily="34" charset="0"/>
              </a:rPr>
              <a:t> en la SEH y </a:t>
            </a:r>
            <a:r>
              <a:rPr lang="es-ES" sz="1800" dirty="0" err="1" smtClean="0">
                <a:solidFill>
                  <a:schemeClr val="bg1"/>
                </a:solidFill>
                <a:latin typeface="Calibri Light" panose="020F0302020204030204" pitchFamily="34" charset="0"/>
                <a:cs typeface="Calibri Light" panose="020F0302020204030204" pitchFamily="34" charset="0"/>
              </a:rPr>
              <a:t>nSEH</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err="1" smtClean="0">
                <a:solidFill>
                  <a:schemeClr val="bg1"/>
                </a:solidFill>
                <a:latin typeface="Calibri Light" panose="020F0302020204030204" pitchFamily="34" charset="0"/>
                <a:cs typeface="Calibri Light" panose="020F0302020204030204" pitchFamily="34" charset="0"/>
              </a:rPr>
              <a:t>next</a:t>
            </a:r>
            <a:r>
              <a:rPr lang="es-ES" sz="1800" dirty="0" smtClean="0">
                <a:solidFill>
                  <a:schemeClr val="bg1"/>
                </a:solidFill>
                <a:latin typeface="Calibri Light" panose="020F0302020204030204" pitchFamily="34" charset="0"/>
                <a:cs typeface="Calibri Light" panose="020F0302020204030204" pitchFamily="34" charset="0"/>
              </a:rPr>
              <a:t> SEH).</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279716" y="2245920"/>
            <a:ext cx="2541128" cy="1963599"/>
          </a:xfrm>
          <a:prstGeom prst="rect">
            <a:avLst/>
          </a:prstGeom>
        </p:spPr>
      </p:pic>
      <p:pic>
        <p:nvPicPr>
          <p:cNvPr id="3" name="Imagen 2"/>
          <p:cNvPicPr>
            <a:picLocks noChangeAspect="1"/>
          </p:cNvPicPr>
          <p:nvPr/>
        </p:nvPicPr>
        <p:blipFill>
          <a:blip r:embed="rId3"/>
          <a:stretch>
            <a:fillRect/>
          </a:stretch>
        </p:blipFill>
        <p:spPr>
          <a:xfrm>
            <a:off x="6441144" y="2245920"/>
            <a:ext cx="2127602" cy="1963599"/>
          </a:xfrm>
          <a:prstGeom prst="rect">
            <a:avLst/>
          </a:prstGeom>
        </p:spPr>
      </p:pic>
      <p:pic>
        <p:nvPicPr>
          <p:cNvPr id="6" name="Imagen 5"/>
          <p:cNvPicPr>
            <a:picLocks noChangeAspect="1"/>
          </p:cNvPicPr>
          <p:nvPr/>
        </p:nvPicPr>
        <p:blipFill>
          <a:blip r:embed="rId4"/>
          <a:stretch>
            <a:fillRect/>
          </a:stretch>
        </p:blipFill>
        <p:spPr>
          <a:xfrm>
            <a:off x="4225871" y="4291590"/>
            <a:ext cx="3740258" cy="1388175"/>
          </a:xfrm>
          <a:prstGeom prst="rect">
            <a:avLst/>
          </a:prstGeom>
        </p:spPr>
      </p:pic>
    </p:spTree>
    <p:extLst>
      <p:ext uri="{BB962C8B-B14F-4D97-AF65-F5344CB8AC3E}">
        <p14:creationId xmlns:p14="http://schemas.microsoft.com/office/powerpoint/2010/main" val="109084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Para poder acotar el tamaño donde está operando a dirección EIP, SEH y </a:t>
            </a:r>
            <a:r>
              <a:rPr lang="es-ES" sz="1800" dirty="0" err="1" smtClean="0">
                <a:solidFill>
                  <a:schemeClr val="bg1"/>
                </a:solidFill>
                <a:latin typeface="Calibri Light" panose="020F0302020204030204" pitchFamily="34" charset="0"/>
                <a:cs typeface="Calibri Light" panose="020F0302020204030204" pitchFamily="34" charset="0"/>
              </a:rPr>
              <a:t>nSEH</a:t>
            </a:r>
            <a:r>
              <a:rPr lang="es-ES" sz="1800" dirty="0" smtClean="0">
                <a:solidFill>
                  <a:schemeClr val="bg1"/>
                </a:solidFill>
                <a:latin typeface="Calibri Light" panose="020F0302020204030204" pitchFamily="34" charset="0"/>
                <a:cs typeface="Calibri Light" panose="020F0302020204030204" pitchFamily="34" charset="0"/>
              </a:rPr>
              <a:t> se creará una cadena “patrón” para poder encontrarla.</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Dicha cadena se añadirá al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tal y cómo se hizo en el módulo 2.</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378323" y="1986108"/>
            <a:ext cx="7435353" cy="398503"/>
          </a:xfrm>
          <a:prstGeom prst="rect">
            <a:avLst/>
          </a:prstGeom>
        </p:spPr>
      </p:pic>
      <p:pic>
        <p:nvPicPr>
          <p:cNvPr id="8" name="Imagen 7"/>
          <p:cNvPicPr>
            <a:picLocks noChangeAspect="1"/>
          </p:cNvPicPr>
          <p:nvPr/>
        </p:nvPicPr>
        <p:blipFill>
          <a:blip r:embed="rId3"/>
          <a:stretch>
            <a:fillRect/>
          </a:stretch>
        </p:blipFill>
        <p:spPr>
          <a:xfrm>
            <a:off x="3359523" y="2807977"/>
            <a:ext cx="5472952" cy="2778127"/>
          </a:xfrm>
          <a:prstGeom prst="rect">
            <a:avLst/>
          </a:prstGeom>
        </p:spPr>
      </p:pic>
    </p:spTree>
    <p:extLst>
      <p:ext uri="{BB962C8B-B14F-4D97-AF65-F5344CB8AC3E}">
        <p14:creationId xmlns:p14="http://schemas.microsoft.com/office/powerpoint/2010/main" val="2943283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Al mandar la cadena se podrá ver en el </a:t>
            </a:r>
            <a:r>
              <a:rPr lang="es-ES" sz="1800" dirty="0" err="1" smtClean="0">
                <a:solidFill>
                  <a:schemeClr val="bg1"/>
                </a:solidFill>
                <a:latin typeface="Calibri Light" panose="020F0302020204030204" pitchFamily="34" charset="0"/>
                <a:cs typeface="Calibri Light" panose="020F0302020204030204" pitchFamily="34" charset="0"/>
              </a:rPr>
              <a:t>debugger</a:t>
            </a:r>
            <a:r>
              <a:rPr lang="es-ES" sz="1800" dirty="0" smtClean="0">
                <a:solidFill>
                  <a:schemeClr val="bg1"/>
                </a:solidFill>
                <a:latin typeface="Calibri Light" panose="020F0302020204030204" pitchFamily="34" charset="0"/>
                <a:cs typeface="Calibri Light" panose="020F0302020204030204" pitchFamily="34" charset="0"/>
              </a:rPr>
              <a:t> la dirección offset sobre escrita por nuestro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y se podrá saber el tamaño. Mona permite realizar dicha tarea de forma automatizada con el comando </a:t>
            </a:r>
            <a:r>
              <a:rPr lang="es-ES" sz="1800" b="1" dirty="0" smtClean="0">
                <a:solidFill>
                  <a:schemeClr val="bg1"/>
                </a:solidFill>
                <a:latin typeface="Calibri Light" panose="020F0302020204030204" pitchFamily="34" charset="0"/>
                <a:cs typeface="Calibri Light" panose="020F0302020204030204" pitchFamily="34" charset="0"/>
              </a:rPr>
              <a:t>!mona </a:t>
            </a:r>
            <a:r>
              <a:rPr lang="es-ES" sz="1800" b="1" dirty="0" err="1" smtClean="0">
                <a:solidFill>
                  <a:schemeClr val="bg1"/>
                </a:solidFill>
                <a:latin typeface="Calibri Light" panose="020F0302020204030204" pitchFamily="34" charset="0"/>
                <a:cs typeface="Calibri Light" panose="020F0302020204030204" pitchFamily="34" charset="0"/>
              </a:rPr>
              <a:t>findmsp</a:t>
            </a:r>
            <a:r>
              <a:rPr lang="es-ES" sz="1800" dirty="0" smtClean="0">
                <a:solidFill>
                  <a:schemeClr val="bg1"/>
                </a:solidFill>
                <a:latin typeface="Calibri Light" panose="020F0302020204030204" pitchFamily="34" charset="0"/>
                <a:cs typeface="Calibri Light" panose="020F0302020204030204" pitchFamily="34" charset="0"/>
              </a:rPr>
              <a:t> tras haber ejecutado este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Tras su ejecución se creará un fichero de texto donde se volcará la información recopilada por Mona.py</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5019675" y="2592200"/>
            <a:ext cx="2152650" cy="561975"/>
          </a:xfrm>
          <a:prstGeom prst="rect">
            <a:avLst/>
          </a:prstGeom>
        </p:spPr>
      </p:pic>
    </p:spTree>
    <p:extLst>
      <p:ext uri="{BB962C8B-B14F-4D97-AF65-F5344CB8AC3E}">
        <p14:creationId xmlns:p14="http://schemas.microsoft.com/office/powerpoint/2010/main" val="446209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1773417" y="1565045"/>
            <a:ext cx="8645166" cy="3814423"/>
          </a:xfrm>
          <a:prstGeom prst="rect">
            <a:avLst/>
          </a:prstGeom>
        </p:spPr>
      </p:pic>
    </p:spTree>
    <p:extLst>
      <p:ext uri="{BB962C8B-B14F-4D97-AF65-F5344CB8AC3E}">
        <p14:creationId xmlns:p14="http://schemas.microsoft.com/office/powerpoint/2010/main" val="3501045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Conociendo dichos detalles se puede preparar el siguiente </a:t>
            </a:r>
            <a:r>
              <a:rPr lang="es-ES" sz="1800" dirty="0" err="1" smtClean="0">
                <a:solidFill>
                  <a:schemeClr val="bg1"/>
                </a:solidFill>
                <a:latin typeface="Calibri Light" panose="020F0302020204030204" pitchFamily="34" charset="0"/>
                <a:cs typeface="Calibri Light" panose="020F0302020204030204" pitchFamily="34" charset="0"/>
              </a:rPr>
              <a:t>fuzzer</a:t>
            </a: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872044" y="1871771"/>
            <a:ext cx="8447907" cy="1219666"/>
          </a:xfrm>
          <a:prstGeom prst="rect">
            <a:avLst/>
          </a:prstGeom>
        </p:spPr>
      </p:pic>
      <p:pic>
        <p:nvPicPr>
          <p:cNvPr id="4" name="Imagen 3"/>
          <p:cNvPicPr>
            <a:picLocks noChangeAspect="1"/>
          </p:cNvPicPr>
          <p:nvPr/>
        </p:nvPicPr>
        <p:blipFill>
          <a:blip r:embed="rId3"/>
          <a:stretch>
            <a:fillRect/>
          </a:stretch>
        </p:blipFill>
        <p:spPr>
          <a:xfrm>
            <a:off x="3657049" y="3269008"/>
            <a:ext cx="4877899" cy="2331929"/>
          </a:xfrm>
          <a:prstGeom prst="rect">
            <a:avLst/>
          </a:prstGeom>
        </p:spPr>
      </p:pic>
    </p:spTree>
    <p:extLst>
      <p:ext uri="{BB962C8B-B14F-4D97-AF65-F5344CB8AC3E}">
        <p14:creationId xmlns:p14="http://schemas.microsoft.com/office/powerpoint/2010/main" val="8741825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Esta herramienta determinara si estamos escribiendo en la dirección correcta. El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creará un buffer </a:t>
            </a:r>
            <a:r>
              <a:rPr lang="es-ES" sz="1800" dirty="0" err="1" smtClean="0">
                <a:solidFill>
                  <a:schemeClr val="bg1"/>
                </a:solidFill>
                <a:latin typeface="Calibri Light" panose="020F0302020204030204" pitchFamily="34" charset="0"/>
                <a:cs typeface="Calibri Light" panose="020F0302020204030204" pitchFamily="34" charset="0"/>
              </a:rPr>
              <a:t>overflow</a:t>
            </a:r>
            <a:r>
              <a:rPr lang="es-ES" sz="1800" dirty="0" smtClean="0">
                <a:solidFill>
                  <a:schemeClr val="bg1"/>
                </a:solidFill>
                <a:latin typeface="Calibri Light" panose="020F0302020204030204" pitchFamily="34" charset="0"/>
                <a:cs typeface="Calibri Light" panose="020F0302020204030204" pitchFamily="34" charset="0"/>
              </a:rPr>
              <a:t> con los caracteres A (41) hasta conseguir sobre escribir el SEH con la dirección BBBB (42424242), la EIP con la dirección CCCC (43434343) y el resto de la pila con D (44).</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023044" y="2686050"/>
            <a:ext cx="4145911" cy="2857133"/>
          </a:xfrm>
          <a:prstGeom prst="rect">
            <a:avLst/>
          </a:prstGeom>
        </p:spPr>
      </p:pic>
    </p:spTree>
    <p:extLst>
      <p:ext uri="{BB962C8B-B14F-4D97-AF65-F5344CB8AC3E}">
        <p14:creationId xmlns:p14="http://schemas.microsoft.com/office/powerpoint/2010/main" val="1734703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El siguiente punto sería comprobar la existencia de </a:t>
            </a:r>
            <a:r>
              <a:rPr lang="es-ES" sz="1800" b="1" dirty="0" err="1" smtClean="0">
                <a:solidFill>
                  <a:schemeClr val="bg1"/>
                </a:solidFill>
                <a:latin typeface="Calibri Light" panose="020F0302020204030204" pitchFamily="34" charset="0"/>
                <a:cs typeface="Calibri Light" panose="020F0302020204030204" pitchFamily="34" charset="0"/>
              </a:rPr>
              <a:t>bad</a:t>
            </a:r>
            <a:r>
              <a:rPr lang="es-ES" sz="1800" b="1" dirty="0" smtClean="0">
                <a:solidFill>
                  <a:schemeClr val="bg1"/>
                </a:solidFill>
                <a:latin typeface="Calibri Light" panose="020F0302020204030204" pitchFamily="34" charset="0"/>
                <a:cs typeface="Calibri Light" panose="020F0302020204030204" pitchFamily="34" charset="0"/>
              </a:rPr>
              <a:t> </a:t>
            </a:r>
            <a:r>
              <a:rPr lang="es-ES" sz="1800" b="1" dirty="0" err="1" smtClean="0">
                <a:solidFill>
                  <a:schemeClr val="bg1"/>
                </a:solidFill>
                <a:latin typeface="Calibri Light" panose="020F0302020204030204" pitchFamily="34" charset="0"/>
                <a:cs typeface="Calibri Light" panose="020F0302020204030204" pitchFamily="34" charset="0"/>
              </a:rPr>
              <a:t>characters</a:t>
            </a:r>
            <a:r>
              <a:rPr lang="es-ES" sz="1800" dirty="0" smtClean="0">
                <a:solidFill>
                  <a:schemeClr val="bg1"/>
                </a:solidFill>
                <a:latin typeface="Calibri Light" panose="020F0302020204030204" pitchFamily="34" charset="0"/>
                <a:cs typeface="Calibri Light" panose="020F0302020204030204" pitchFamily="34" charset="0"/>
              </a:rPr>
              <a:t>, lo cual se hizo previamente en el módulo 2 (en este caso, en la región de las D). El único </a:t>
            </a:r>
            <a:r>
              <a:rPr lang="es-ES" sz="1800" dirty="0" err="1" smtClean="0">
                <a:solidFill>
                  <a:schemeClr val="bg1"/>
                </a:solidFill>
                <a:latin typeface="Calibri Light" panose="020F0302020204030204" pitchFamily="34" charset="0"/>
                <a:cs typeface="Calibri Light" panose="020F0302020204030204" pitchFamily="34" charset="0"/>
              </a:rPr>
              <a:t>bad</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err="1" smtClean="0">
                <a:solidFill>
                  <a:schemeClr val="bg1"/>
                </a:solidFill>
                <a:latin typeface="Calibri Light" panose="020F0302020204030204" pitchFamily="34" charset="0"/>
                <a:cs typeface="Calibri Light" panose="020F0302020204030204" pitchFamily="34" charset="0"/>
              </a:rPr>
              <a:t>character</a:t>
            </a:r>
            <a:r>
              <a:rPr lang="es-ES" sz="1800" dirty="0" smtClean="0">
                <a:solidFill>
                  <a:schemeClr val="bg1"/>
                </a:solidFill>
                <a:latin typeface="Calibri Light" panose="020F0302020204030204" pitchFamily="34" charset="0"/>
                <a:cs typeface="Calibri Light" panose="020F0302020204030204" pitchFamily="34" charset="0"/>
              </a:rPr>
              <a:t> existente es </a:t>
            </a:r>
            <a:r>
              <a:rPr lang="es-ES" sz="1800" b="1" dirty="0" smtClean="0">
                <a:solidFill>
                  <a:schemeClr val="bg1"/>
                </a:solidFill>
                <a:latin typeface="Calibri Light" panose="020F0302020204030204" pitchFamily="34" charset="0"/>
                <a:cs typeface="Calibri Light" panose="020F0302020204030204" pitchFamily="34" charset="0"/>
              </a:rPr>
              <a:t>\x00</a:t>
            </a:r>
            <a:r>
              <a:rPr lang="es-ES" sz="1800" dirty="0" smtClean="0">
                <a:solidFill>
                  <a:schemeClr val="bg1"/>
                </a:solidFill>
                <a:latin typeface="Calibri Light" panose="020F0302020204030204" pitchFamily="34" charset="0"/>
                <a:cs typeface="Calibri Light" panose="020F0302020204030204" pitchFamily="34" charset="0"/>
              </a:rPr>
              <a:t> (carácter nulo), por lo que se puede seguir con el siguiente paso. Ahora el siguiente objetivo es localizar una ruta con la instrucción </a:t>
            </a:r>
            <a:r>
              <a:rPr lang="es-ES" sz="1800" b="1" dirty="0" smtClean="0">
                <a:solidFill>
                  <a:schemeClr val="bg1"/>
                </a:solidFill>
                <a:latin typeface="Calibri Light" panose="020F0302020204030204" pitchFamily="34" charset="0"/>
                <a:cs typeface="Calibri Light" panose="020F0302020204030204" pitchFamily="34" charset="0"/>
              </a:rPr>
              <a:t>POP </a:t>
            </a:r>
            <a:r>
              <a:rPr lang="es-ES" sz="1800" b="1" dirty="0" err="1" smtClean="0">
                <a:solidFill>
                  <a:schemeClr val="bg1"/>
                </a:solidFill>
                <a:latin typeface="Calibri Light" panose="020F0302020204030204" pitchFamily="34" charset="0"/>
                <a:cs typeface="Calibri Light" panose="020F0302020204030204" pitchFamily="34" charset="0"/>
              </a:rPr>
              <a:t>POP</a:t>
            </a:r>
            <a:r>
              <a:rPr lang="es-ES" sz="1800" b="1" dirty="0" smtClean="0">
                <a:solidFill>
                  <a:schemeClr val="bg1"/>
                </a:solidFill>
                <a:latin typeface="Calibri Light" panose="020F0302020204030204" pitchFamily="34" charset="0"/>
                <a:cs typeface="Calibri Light" panose="020F0302020204030204" pitchFamily="34" charset="0"/>
              </a:rPr>
              <a:t> RET</a:t>
            </a:r>
            <a:r>
              <a:rPr lang="es-ES" sz="1800" dirty="0" smtClean="0">
                <a:solidFill>
                  <a:schemeClr val="bg1"/>
                </a:solidFill>
                <a:latin typeface="Calibri Light" panose="020F0302020204030204" pitchFamily="34" charset="0"/>
                <a:cs typeface="Calibri Light" panose="020F0302020204030204" pitchFamily="34" charset="0"/>
              </a:rPr>
              <a:t>, lo cual puede realizar mona.py con la instrucción </a:t>
            </a:r>
            <a:r>
              <a:rPr lang="es-ES" sz="1800" b="1" dirty="0" smtClean="0">
                <a:solidFill>
                  <a:schemeClr val="bg1"/>
                </a:solidFill>
                <a:latin typeface="Calibri Light" panose="020F0302020204030204" pitchFamily="34" charset="0"/>
                <a:cs typeface="Calibri Light" panose="020F0302020204030204" pitchFamily="34" charset="0"/>
              </a:rPr>
              <a:t>!mona </a:t>
            </a:r>
            <a:r>
              <a:rPr lang="es-ES" sz="1800" b="1" dirty="0" err="1" smtClean="0">
                <a:solidFill>
                  <a:schemeClr val="bg1"/>
                </a:solidFill>
                <a:latin typeface="Calibri Light" panose="020F0302020204030204" pitchFamily="34" charset="0"/>
                <a:cs typeface="Calibri Light" panose="020F0302020204030204" pitchFamily="34" charset="0"/>
              </a:rPr>
              <a:t>seh</a:t>
            </a: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essfunc.dll cumple los requisitos en la dirección 0x</a:t>
            </a:r>
            <a:r>
              <a:rPr lang="es-ES" sz="1800" b="1" dirty="0" smtClean="0">
                <a:solidFill>
                  <a:schemeClr val="bg1"/>
                </a:solidFill>
                <a:latin typeface="Calibri Light" panose="020F0302020204030204" pitchFamily="34" charset="0"/>
                <a:cs typeface="Calibri Light" panose="020F0302020204030204" pitchFamily="34" charset="0"/>
              </a:rPr>
              <a:t>625010b4</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5367337" y="2819135"/>
            <a:ext cx="1457325" cy="533400"/>
          </a:xfrm>
          <a:prstGeom prst="rect">
            <a:avLst/>
          </a:prstGeom>
        </p:spPr>
      </p:pic>
      <p:pic>
        <p:nvPicPr>
          <p:cNvPr id="4" name="Imagen 3"/>
          <p:cNvPicPr>
            <a:picLocks noChangeAspect="1"/>
          </p:cNvPicPr>
          <p:nvPr/>
        </p:nvPicPr>
        <p:blipFill>
          <a:blip r:embed="rId3"/>
          <a:stretch>
            <a:fillRect/>
          </a:stretch>
        </p:blipFill>
        <p:spPr>
          <a:xfrm>
            <a:off x="1109166" y="3911752"/>
            <a:ext cx="10385079" cy="1595037"/>
          </a:xfrm>
          <a:prstGeom prst="rect">
            <a:avLst/>
          </a:prstGeom>
        </p:spPr>
      </p:pic>
    </p:spTree>
    <p:extLst>
      <p:ext uri="{BB962C8B-B14F-4D97-AF65-F5344CB8AC3E}">
        <p14:creationId xmlns:p14="http://schemas.microsoft.com/office/powerpoint/2010/main" val="441078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a:xfrm>
            <a:off x="1296865" y="1370855"/>
            <a:ext cx="10211460" cy="4686487"/>
          </a:xfrm>
        </p:spPr>
        <p:txBody>
          <a:bodyPr>
            <a:noAutofit/>
          </a:bodyPr>
          <a:lstStyle/>
          <a:p>
            <a:pPr marL="0" indent="0">
              <a:buNone/>
            </a:pPr>
            <a:r>
              <a:rPr lang="es-ES" sz="2800" b="1" dirty="0" smtClean="0">
                <a:latin typeface="Calibri Light" panose="020F0302020204030204" pitchFamily="34" charset="0"/>
                <a:cs typeface="Calibri Light" panose="020F0302020204030204" pitchFamily="34" charset="0"/>
              </a:rPr>
              <a:t>Sobre escritura de SEH</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3.1</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2" action="ppaction://hlinksldjump"/>
              </a:rPr>
              <a:t>Introducción</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3</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3.2</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3" action="ppaction://hlinksldjump"/>
              </a:rPr>
              <a:t>SEH</a:t>
            </a:r>
            <a:r>
              <a:rPr lang="es-ES" sz="2200" b="1" dirty="0" smtClean="0">
                <a:latin typeface="Calibri Light" panose="020F0302020204030204" pitchFamily="34" charset="0"/>
                <a:cs typeface="Calibri Light" panose="020F0302020204030204" pitchFamily="34" charset="0"/>
              </a:rPr>
              <a:t>	</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4</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3.3</a:t>
            </a:r>
            <a:r>
              <a:rPr lang="es-ES" sz="2200" b="1" dirty="0">
                <a:latin typeface="Calibri Light" panose="020F0302020204030204" pitchFamily="34" charset="0"/>
                <a:cs typeface="Calibri Light" panose="020F0302020204030204" pitchFamily="34" charset="0"/>
              </a:rPr>
              <a:t>	</a:t>
            </a:r>
            <a:r>
              <a:rPr lang="es-ES" sz="2200" b="1" dirty="0" err="1" smtClean="0">
                <a:latin typeface="Calibri Light" panose="020F0302020204030204" pitchFamily="34" charset="0"/>
                <a:cs typeface="Calibri Light" panose="020F0302020204030204" pitchFamily="34" charset="0"/>
                <a:hlinkClick r:id="rId4" action="ppaction://hlinksldjump"/>
              </a:rPr>
              <a:t>Fuzzing</a:t>
            </a:r>
            <a:r>
              <a:rPr lang="es-ES" sz="2200" b="1" dirty="0" smtClean="0">
                <a:latin typeface="Calibri Light" panose="020F0302020204030204" pitchFamily="34" charset="0"/>
                <a:cs typeface="Calibri Light" panose="020F0302020204030204" pitchFamily="34" charset="0"/>
                <a:hlinkClick r:id="rId4" action="ppaction://hlinksldjump"/>
              </a:rPr>
              <a:t> y </a:t>
            </a:r>
            <a:r>
              <a:rPr lang="es-ES" sz="2200" b="1" dirty="0" err="1" smtClean="0">
                <a:latin typeface="Calibri Light" panose="020F0302020204030204" pitchFamily="34" charset="0"/>
                <a:cs typeface="Calibri Light" panose="020F0302020204030204" pitchFamily="34" charset="0"/>
                <a:hlinkClick r:id="rId4" action="ppaction://hlinksldjump"/>
              </a:rPr>
              <a:t>Debugging</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12</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3.4	</a:t>
            </a:r>
            <a:r>
              <a:rPr lang="es-ES" sz="2200" b="1" dirty="0" err="1" smtClean="0">
                <a:latin typeface="Calibri Light" panose="020F0302020204030204" pitchFamily="34" charset="0"/>
                <a:cs typeface="Calibri Light" panose="020F0302020204030204" pitchFamily="34" charset="0"/>
                <a:hlinkClick r:id="rId5" action="ppaction://hlinksldjump"/>
              </a:rPr>
              <a:t>Egghunting</a:t>
            </a:r>
            <a:r>
              <a:rPr lang="es-ES" sz="2200" b="1" dirty="0" smtClean="0">
                <a:latin typeface="Calibri Light" panose="020F0302020204030204" pitchFamily="34" charset="0"/>
                <a:cs typeface="Calibri Light" panose="020F0302020204030204" pitchFamily="34" charset="0"/>
              </a:rPr>
              <a:t>						22</a:t>
            </a:r>
          </a:p>
        </p:txBody>
      </p:sp>
    </p:spTree>
    <p:extLst>
      <p:ext uri="{BB962C8B-B14F-4D97-AF65-F5344CB8AC3E}">
        <p14:creationId xmlns:p14="http://schemas.microsoft.com/office/powerpoint/2010/main" val="1178645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Teniendo en cuenta dicha información se realizará el siguiente paso con el nuevo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para comprobar el funcionamiento de la sobre escritura de la EIP a dicha dirección que se ha obtenido. </a:t>
            </a:r>
            <a:r>
              <a:rPr lang="es-ES" sz="1800" b="1" dirty="0" smtClean="0">
                <a:solidFill>
                  <a:schemeClr val="bg1"/>
                </a:solidFill>
                <a:latin typeface="Calibri Light" panose="020F0302020204030204" pitchFamily="34" charset="0"/>
                <a:cs typeface="Calibri Light" panose="020F0302020204030204" pitchFamily="34" charset="0"/>
              </a:rPr>
              <a:t>\xb4\x10\x50\x62</a:t>
            </a:r>
            <a:r>
              <a:rPr lang="es-ES" sz="1800" dirty="0" smtClean="0">
                <a:solidFill>
                  <a:schemeClr val="bg1"/>
                </a:solidFill>
                <a:latin typeface="Calibri Light" panose="020F0302020204030204" pitchFamily="34" charset="0"/>
                <a:cs typeface="Calibri Light" panose="020F0302020204030204" pitchFamily="34" charset="0"/>
              </a:rPr>
              <a:t> se corresponde en formato Little </a:t>
            </a:r>
            <a:r>
              <a:rPr lang="es-ES" sz="1800" dirty="0" err="1" smtClean="0">
                <a:solidFill>
                  <a:schemeClr val="bg1"/>
                </a:solidFill>
                <a:latin typeface="Calibri Light" panose="020F0302020204030204" pitchFamily="34" charset="0"/>
                <a:cs typeface="Calibri Light" panose="020F0302020204030204" pitchFamily="34" charset="0"/>
              </a:rPr>
              <a:t>Endian</a:t>
            </a:r>
            <a:r>
              <a:rPr lang="es-ES" sz="1800" dirty="0" smtClean="0">
                <a:solidFill>
                  <a:schemeClr val="bg1"/>
                </a:solidFill>
                <a:latin typeface="Calibri Light" panose="020F0302020204030204" pitchFamily="34" charset="0"/>
                <a:cs typeface="Calibri Light" panose="020F0302020204030204" pitchFamily="34" charset="0"/>
              </a:rPr>
              <a:t> a </a:t>
            </a:r>
            <a:r>
              <a:rPr lang="es-ES" sz="1800" b="1" dirty="0" smtClean="0">
                <a:solidFill>
                  <a:schemeClr val="bg1"/>
                </a:solidFill>
                <a:latin typeface="Calibri Light" panose="020F0302020204030204" pitchFamily="34" charset="0"/>
                <a:cs typeface="Calibri Light" panose="020F0302020204030204" pitchFamily="34" charset="0"/>
              </a:rPr>
              <a:t>625010b4</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 </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4374994" y="2321170"/>
            <a:ext cx="6312055" cy="3239598"/>
          </a:xfrm>
          <a:prstGeom prst="rect">
            <a:avLst/>
          </a:prstGeom>
        </p:spPr>
      </p:pic>
    </p:spTree>
    <p:extLst>
      <p:ext uri="{BB962C8B-B14F-4D97-AF65-F5344CB8AC3E}">
        <p14:creationId xmlns:p14="http://schemas.microsoft.com/office/powerpoint/2010/main" val="2432873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Al incluir un </a:t>
            </a:r>
            <a:r>
              <a:rPr lang="es-ES" sz="1800" dirty="0" err="1" smtClean="0">
                <a:solidFill>
                  <a:schemeClr val="bg1"/>
                </a:solidFill>
                <a:latin typeface="Calibri Light" panose="020F0302020204030204" pitchFamily="34" charset="0"/>
                <a:cs typeface="Calibri Light" panose="020F0302020204030204" pitchFamily="34" charset="0"/>
              </a:rPr>
              <a:t>breakpoint</a:t>
            </a:r>
            <a:r>
              <a:rPr lang="es-ES" sz="1800" dirty="0" smtClean="0">
                <a:solidFill>
                  <a:schemeClr val="bg1"/>
                </a:solidFill>
                <a:latin typeface="Calibri Light" panose="020F0302020204030204" pitchFamily="34" charset="0"/>
                <a:cs typeface="Calibri Light" panose="020F0302020204030204" pitchFamily="34" charset="0"/>
              </a:rPr>
              <a:t> en dicha dirección y ejecutar el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(Además de pulsar shift+F9 para avanzar tras ejecutarse una </a:t>
            </a:r>
            <a:r>
              <a:rPr lang="es-ES" sz="1800" dirty="0" err="1" smtClean="0">
                <a:solidFill>
                  <a:schemeClr val="bg1"/>
                </a:solidFill>
                <a:latin typeface="Calibri Light" panose="020F0302020204030204" pitchFamily="34" charset="0"/>
                <a:cs typeface="Calibri Light" panose="020F0302020204030204" pitchFamily="34" charset="0"/>
              </a:rPr>
              <a:t>exception</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err="1" smtClean="0">
                <a:solidFill>
                  <a:schemeClr val="bg1"/>
                </a:solidFill>
                <a:latin typeface="Calibri Light" panose="020F0302020204030204" pitchFamily="34" charset="0"/>
                <a:cs typeface="Calibri Light" panose="020F0302020204030204" pitchFamily="34" charset="0"/>
              </a:rPr>
              <a:t>handler</a:t>
            </a:r>
            <a:r>
              <a:rPr lang="es-ES" sz="1800" dirty="0" smtClean="0">
                <a:solidFill>
                  <a:schemeClr val="bg1"/>
                </a:solidFill>
                <a:latin typeface="Calibri Light" panose="020F0302020204030204" pitchFamily="34" charset="0"/>
                <a:cs typeface="Calibri Light" panose="020F0302020204030204" pitchFamily="34" charset="0"/>
              </a:rPr>
              <a:t> que apunta a </a:t>
            </a:r>
            <a:r>
              <a:rPr lang="es-ES" sz="1800" b="1" dirty="0" smtClean="0">
                <a:solidFill>
                  <a:schemeClr val="bg1"/>
                </a:solidFill>
                <a:latin typeface="Calibri Light" panose="020F0302020204030204" pitchFamily="34" charset="0"/>
                <a:cs typeface="Calibri Light" panose="020F0302020204030204" pitchFamily="34" charset="0"/>
              </a:rPr>
              <a:t>625010b4</a:t>
            </a:r>
            <a:r>
              <a:rPr lang="es-ES" sz="1800" dirty="0" smtClean="0">
                <a:solidFill>
                  <a:schemeClr val="bg1"/>
                </a:solidFill>
                <a:latin typeface="Calibri Light" panose="020F0302020204030204" pitchFamily="34" charset="0"/>
                <a:cs typeface="Calibri Light" panose="020F0302020204030204" pitchFamily="34" charset="0"/>
              </a:rPr>
              <a:t>). Veremos que efectivamente la EIP se detiene en dicha instrucción.</a:t>
            </a: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Ahora se debe de intentar insertar el código malicioso, pero el espacio de la D es demasiado pequeño, por lo que se tendrá que realizar un salto.</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 </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163053" y="2254512"/>
            <a:ext cx="9865894" cy="1853145"/>
          </a:xfrm>
          <a:prstGeom prst="rect">
            <a:avLst/>
          </a:prstGeom>
        </p:spPr>
      </p:pic>
    </p:spTree>
    <p:extLst>
      <p:ext uri="{BB962C8B-B14F-4D97-AF65-F5344CB8AC3E}">
        <p14:creationId xmlns:p14="http://schemas.microsoft.com/office/powerpoint/2010/main" val="341092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Para poder incluir el código malicioso se debe de realizar un salto hacia atrás. El código para realizar un salto es </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xEB</a:t>
            </a:r>
            <a:r>
              <a:rPr lang="es-ES" sz="1800" dirty="0" smtClean="0">
                <a:solidFill>
                  <a:schemeClr val="bg1"/>
                </a:solidFill>
                <a:latin typeface="Calibri Light" panose="020F0302020204030204" pitchFamily="34" charset="0"/>
                <a:cs typeface="Calibri Light" panose="020F0302020204030204" pitchFamily="34" charset="0"/>
              </a:rPr>
              <a:t> </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Para que dicho salto pueda ser hacia atrás, el contador del salto debe ser “negativo”, por ejemplo. -50 en hexadecimal </a:t>
            </a:r>
            <a:r>
              <a:rPr lang="es-ES" sz="1800" dirty="0">
                <a:solidFill>
                  <a:schemeClr val="bg1"/>
                </a:solidFill>
                <a:latin typeface="Calibri Light" panose="020F0302020204030204" pitchFamily="34" charset="0"/>
                <a:cs typeface="Calibri Light" panose="020F0302020204030204" pitchFamily="34" charset="0"/>
              </a:rPr>
              <a:t>equivale a </a:t>
            </a:r>
            <a:r>
              <a:rPr lang="es-ES" sz="1800" b="1" dirty="0" smtClean="0">
                <a:solidFill>
                  <a:schemeClr val="bg1"/>
                </a:solidFill>
                <a:latin typeface="Calibri Light" panose="020F0302020204030204" pitchFamily="34" charset="0"/>
                <a:cs typeface="Calibri Light" panose="020F0302020204030204" pitchFamily="34" charset="0"/>
              </a:rPr>
              <a:t>FFFFFFFFFFFFFFCE</a:t>
            </a: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Conociendo dicha información, el código completo será entonces \</a:t>
            </a:r>
            <a:r>
              <a:rPr lang="es-ES" sz="1800" dirty="0" err="1" smtClean="0">
                <a:solidFill>
                  <a:schemeClr val="bg1"/>
                </a:solidFill>
                <a:latin typeface="Calibri Light" panose="020F0302020204030204" pitchFamily="34" charset="0"/>
                <a:cs typeface="Calibri Light" panose="020F0302020204030204" pitchFamily="34" charset="0"/>
              </a:rPr>
              <a:t>xEB</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err="1" smtClean="0">
                <a:solidFill>
                  <a:schemeClr val="bg1"/>
                </a:solidFill>
                <a:latin typeface="Calibri Light" panose="020F0302020204030204" pitchFamily="34" charset="0"/>
                <a:cs typeface="Calibri Light" panose="020F0302020204030204" pitchFamily="34" charset="0"/>
              </a:rPr>
              <a:t>xCE</a:t>
            </a:r>
            <a:r>
              <a:rPr lang="es-ES" sz="1800" dirty="0" smtClean="0">
                <a:solidFill>
                  <a:schemeClr val="bg1"/>
                </a:solidFill>
                <a:latin typeface="Calibri Light" panose="020F0302020204030204" pitchFamily="34" charset="0"/>
                <a:cs typeface="Calibri Light" panose="020F0302020204030204" pitchFamily="34" charset="0"/>
              </a:rPr>
              <a:t>\x90\x90</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 </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4502720" y="3830556"/>
            <a:ext cx="3597972" cy="1743831"/>
          </a:xfrm>
          <a:prstGeom prst="rect">
            <a:avLst/>
          </a:prstGeom>
        </p:spPr>
      </p:pic>
    </p:spTree>
    <p:extLst>
      <p:ext uri="{BB962C8B-B14F-4D97-AF65-F5344CB8AC3E}">
        <p14:creationId xmlns:p14="http://schemas.microsoft.com/office/powerpoint/2010/main" val="1431335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Considerando esto, se prepara el siguiente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smtClean="0">
                <a:solidFill>
                  <a:schemeClr val="bg1"/>
                </a:solidFill>
                <a:latin typeface="Calibri Light" panose="020F0302020204030204" pitchFamily="34" charset="0"/>
                <a:cs typeface="Calibri Light" panose="020F0302020204030204" pitchFamily="34" charset="0"/>
              </a:rPr>
              <a:t> para probar el funcionamiento del SEH y </a:t>
            </a:r>
            <a:r>
              <a:rPr lang="es-ES" sz="1800" dirty="0" err="1" smtClean="0">
                <a:solidFill>
                  <a:schemeClr val="bg1"/>
                </a:solidFill>
                <a:latin typeface="Calibri Light" panose="020F0302020204030204" pitchFamily="34" charset="0"/>
                <a:cs typeface="Calibri Light" panose="020F0302020204030204" pitchFamily="34" charset="0"/>
              </a:rPr>
              <a:t>nSEH</a:t>
            </a:r>
            <a:r>
              <a:rPr lang="es-ES" sz="1800" dirty="0" smtClean="0">
                <a:solidFill>
                  <a:schemeClr val="bg1"/>
                </a:solidFill>
                <a:latin typeface="Calibri Light" panose="020F0302020204030204" pitchFamily="34" charset="0"/>
                <a:cs typeface="Calibri Light" panose="020F0302020204030204" pitchFamily="34" charset="0"/>
              </a:rPr>
              <a:t>.</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909916" y="2359894"/>
            <a:ext cx="6372168" cy="2913751"/>
          </a:xfrm>
          <a:prstGeom prst="rect">
            <a:avLst/>
          </a:prstGeom>
        </p:spPr>
      </p:pic>
    </p:spTree>
    <p:extLst>
      <p:ext uri="{BB962C8B-B14F-4D97-AF65-F5344CB8AC3E}">
        <p14:creationId xmlns:p14="http://schemas.microsoft.com/office/powerpoint/2010/main" val="2878731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Ahora se debe de encontrar el método con el que localizar el código de la </a:t>
            </a:r>
            <a:r>
              <a:rPr lang="es-ES" sz="1800" dirty="0" err="1" smtClean="0">
                <a:solidFill>
                  <a:schemeClr val="bg1"/>
                </a:solidFill>
                <a:latin typeface="Calibri Light" panose="020F0302020204030204" pitchFamily="34" charset="0"/>
                <a:cs typeface="Calibri Light" panose="020F0302020204030204" pitchFamily="34" charset="0"/>
              </a:rPr>
              <a:t>shell</a:t>
            </a:r>
            <a:r>
              <a:rPr lang="es-ES" sz="1800" dirty="0" smtClean="0">
                <a:solidFill>
                  <a:schemeClr val="bg1"/>
                </a:solidFill>
                <a:latin typeface="Calibri Light" panose="020F0302020204030204" pitchFamily="34" charset="0"/>
                <a:cs typeface="Calibri Light" panose="020F0302020204030204" pitchFamily="34" charset="0"/>
              </a:rPr>
              <a:t> ante dicho salto. Mona.py tiene un módulo para generar secuencias </a:t>
            </a:r>
            <a:r>
              <a:rPr lang="es-ES" sz="1800" dirty="0" err="1" smtClean="0">
                <a:solidFill>
                  <a:schemeClr val="bg1"/>
                </a:solidFill>
                <a:latin typeface="Calibri Light" panose="020F0302020204030204" pitchFamily="34" charset="0"/>
                <a:cs typeface="Calibri Light" panose="020F0302020204030204" pitchFamily="34" charset="0"/>
              </a:rPr>
              <a:t>egghunter</a:t>
            </a:r>
            <a:r>
              <a:rPr lang="es-ES" sz="1800" dirty="0" smtClean="0">
                <a:solidFill>
                  <a:schemeClr val="bg1"/>
                </a:solidFill>
                <a:latin typeface="Calibri Light" panose="020F0302020204030204" pitchFamily="34" charset="0"/>
                <a:cs typeface="Calibri Light" panose="020F0302020204030204" pitchFamily="34" charset="0"/>
              </a:rPr>
              <a:t>. Para ello en este caso se debe de utilizar la sentencia </a:t>
            </a:r>
            <a:r>
              <a:rPr lang="es-ES" sz="1800" b="1" dirty="0" smtClean="0">
                <a:solidFill>
                  <a:schemeClr val="bg1"/>
                </a:solidFill>
                <a:latin typeface="Calibri Light" panose="020F0302020204030204" pitchFamily="34" charset="0"/>
                <a:cs typeface="Calibri Light" panose="020F0302020204030204" pitchFamily="34" charset="0"/>
              </a:rPr>
              <a:t>!mona </a:t>
            </a:r>
            <a:r>
              <a:rPr lang="es-ES" sz="1800" b="1" dirty="0" err="1" smtClean="0">
                <a:solidFill>
                  <a:schemeClr val="bg1"/>
                </a:solidFill>
                <a:latin typeface="Calibri Light" panose="020F0302020204030204" pitchFamily="34" charset="0"/>
                <a:cs typeface="Calibri Light" panose="020F0302020204030204" pitchFamily="34" charset="0"/>
              </a:rPr>
              <a:t>egg</a:t>
            </a:r>
            <a:r>
              <a:rPr lang="es-ES" sz="1800" b="1" dirty="0" smtClean="0">
                <a:solidFill>
                  <a:schemeClr val="bg1"/>
                </a:solidFill>
                <a:latin typeface="Calibri Light" panose="020F0302020204030204" pitchFamily="34" charset="0"/>
                <a:cs typeface="Calibri Light" panose="020F0302020204030204" pitchFamily="34" charset="0"/>
              </a:rPr>
              <a:t> -t algo </a:t>
            </a:r>
            <a:r>
              <a:rPr lang="es-ES" sz="1800" dirty="0" smtClean="0">
                <a:solidFill>
                  <a:schemeClr val="bg1"/>
                </a:solidFill>
                <a:latin typeface="Calibri Light" panose="020F0302020204030204" pitchFamily="34" charset="0"/>
                <a:cs typeface="Calibri Light" panose="020F0302020204030204" pitchFamily="34" charset="0"/>
              </a:rPr>
              <a:t>(debe de tener como mínimo 4 caracteres, se ha usado cómo ejemplo algo)</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7450381" y="2203990"/>
            <a:ext cx="1702461" cy="391780"/>
          </a:xfrm>
          <a:prstGeom prst="rect">
            <a:avLst/>
          </a:prstGeom>
        </p:spPr>
      </p:pic>
      <p:pic>
        <p:nvPicPr>
          <p:cNvPr id="4" name="Imagen 3"/>
          <p:cNvPicPr>
            <a:picLocks noChangeAspect="1"/>
          </p:cNvPicPr>
          <p:nvPr/>
        </p:nvPicPr>
        <p:blipFill>
          <a:blip r:embed="rId3"/>
          <a:stretch>
            <a:fillRect/>
          </a:stretch>
        </p:blipFill>
        <p:spPr>
          <a:xfrm>
            <a:off x="3039157" y="2884866"/>
            <a:ext cx="6113685" cy="2800094"/>
          </a:xfrm>
          <a:prstGeom prst="rect">
            <a:avLst/>
          </a:prstGeom>
        </p:spPr>
      </p:pic>
    </p:spTree>
    <p:extLst>
      <p:ext uri="{BB962C8B-B14F-4D97-AF65-F5344CB8AC3E}">
        <p14:creationId xmlns:p14="http://schemas.microsoft.com/office/powerpoint/2010/main" val="656993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Generaremos el </a:t>
            </a:r>
            <a:r>
              <a:rPr lang="es-ES" sz="1800" dirty="0" err="1" smtClean="0">
                <a:solidFill>
                  <a:schemeClr val="bg1"/>
                </a:solidFill>
                <a:latin typeface="Calibri Light" panose="020F0302020204030204" pitchFamily="34" charset="0"/>
                <a:cs typeface="Calibri Light" panose="020F0302020204030204" pitchFamily="34" charset="0"/>
              </a:rPr>
              <a:t>payload</a:t>
            </a:r>
            <a:r>
              <a:rPr lang="es-ES" sz="1800" dirty="0" smtClean="0">
                <a:solidFill>
                  <a:schemeClr val="bg1"/>
                </a:solidFill>
                <a:latin typeface="Calibri Light" panose="020F0302020204030204" pitchFamily="34" charset="0"/>
                <a:cs typeface="Calibri Light" panose="020F0302020204030204" pitchFamily="34" charset="0"/>
              </a:rPr>
              <a:t> para incluir cómo código malicioso.</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338122" y="2121642"/>
            <a:ext cx="9515755" cy="3139879"/>
          </a:xfrm>
          <a:prstGeom prst="rect">
            <a:avLst/>
          </a:prstGeom>
        </p:spPr>
      </p:pic>
    </p:spTree>
    <p:extLst>
      <p:ext uri="{BB962C8B-B14F-4D97-AF65-F5344CB8AC3E}">
        <p14:creationId xmlns:p14="http://schemas.microsoft.com/office/powerpoint/2010/main" val="3870404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Pensad en el proceso de </a:t>
            </a:r>
            <a:r>
              <a:rPr lang="es-ES" sz="1800" dirty="0" err="1" smtClean="0">
                <a:solidFill>
                  <a:schemeClr val="bg1"/>
                </a:solidFill>
                <a:latin typeface="Calibri Light" panose="020F0302020204030204" pitchFamily="34" charset="0"/>
                <a:cs typeface="Calibri Light" panose="020F0302020204030204" pitchFamily="34" charset="0"/>
              </a:rPr>
              <a:t>egghunting</a:t>
            </a:r>
            <a:r>
              <a:rPr lang="es-ES" sz="1800" dirty="0" smtClean="0">
                <a:solidFill>
                  <a:schemeClr val="bg1"/>
                </a:solidFill>
                <a:latin typeface="Calibri Light" panose="020F0302020204030204" pitchFamily="34" charset="0"/>
                <a:cs typeface="Calibri Light" panose="020F0302020204030204" pitchFamily="34" charset="0"/>
              </a:rPr>
              <a:t> cómo una especie de baliza que indicará que ha alcanzado el código malicioso (en este caso, una </a:t>
            </a:r>
            <a:r>
              <a:rPr lang="es-ES" sz="1800" dirty="0" err="1" smtClean="0">
                <a:solidFill>
                  <a:schemeClr val="bg1"/>
                </a:solidFill>
                <a:latin typeface="Calibri Light" panose="020F0302020204030204" pitchFamily="34" charset="0"/>
                <a:cs typeface="Calibri Light" panose="020F0302020204030204" pitchFamily="34" charset="0"/>
              </a:rPr>
              <a:t>shell</a:t>
            </a:r>
            <a:r>
              <a:rPr lang="es-ES" sz="1800" dirty="0" smtClean="0">
                <a:solidFill>
                  <a:schemeClr val="bg1"/>
                </a:solidFill>
                <a:latin typeface="Calibri Light" panose="020F0302020204030204" pitchFamily="34" charset="0"/>
                <a:cs typeface="Calibri Light" panose="020F0302020204030204" pitchFamily="34" charset="0"/>
              </a:rPr>
              <a:t>), a la hora de elaborar el </a:t>
            </a:r>
            <a:r>
              <a:rPr lang="es-ES" sz="1800" dirty="0" err="1" smtClean="0">
                <a:solidFill>
                  <a:schemeClr val="bg1"/>
                </a:solidFill>
                <a:latin typeface="Calibri Light" panose="020F0302020204030204" pitchFamily="34" charset="0"/>
                <a:cs typeface="Calibri Light" panose="020F0302020204030204" pitchFamily="34" charset="0"/>
              </a:rPr>
              <a:t>fuzzer</a:t>
            </a:r>
            <a:r>
              <a:rPr lang="es-ES" sz="1800" dirty="0">
                <a:solidFill>
                  <a:schemeClr val="bg1"/>
                </a:solidFill>
                <a:latin typeface="Calibri Light" panose="020F0302020204030204" pitchFamily="34" charset="0"/>
                <a:cs typeface="Calibri Light" panose="020F0302020204030204" pitchFamily="34" charset="0"/>
              </a:rPr>
              <a:t> </a:t>
            </a:r>
            <a:r>
              <a:rPr lang="es-ES" sz="1800" dirty="0" smtClean="0">
                <a:solidFill>
                  <a:schemeClr val="bg1"/>
                </a:solidFill>
                <a:latin typeface="Calibri Light" panose="020F0302020204030204" pitchFamily="34" charset="0"/>
                <a:cs typeface="Calibri Light" panose="020F0302020204030204" pitchFamily="34" charset="0"/>
              </a:rPr>
              <a:t>se debe de respetar el siguiente orden. </a:t>
            </a:r>
            <a:endParaRPr lang="es-ES" sz="18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9" name="Imagen 8"/>
          <p:cNvPicPr>
            <a:picLocks noChangeAspect="1"/>
          </p:cNvPicPr>
          <p:nvPr/>
        </p:nvPicPr>
        <p:blipFill>
          <a:blip r:embed="rId2"/>
          <a:stretch>
            <a:fillRect/>
          </a:stretch>
        </p:blipFill>
        <p:spPr>
          <a:xfrm>
            <a:off x="1607512" y="2335569"/>
            <a:ext cx="2977676" cy="3255836"/>
          </a:xfrm>
          <a:prstGeom prst="rect">
            <a:avLst/>
          </a:prstGeom>
        </p:spPr>
      </p:pic>
      <p:pic>
        <p:nvPicPr>
          <p:cNvPr id="10" name="Imagen 9"/>
          <p:cNvPicPr>
            <a:picLocks noChangeAspect="1"/>
          </p:cNvPicPr>
          <p:nvPr/>
        </p:nvPicPr>
        <p:blipFill>
          <a:blip r:embed="rId3"/>
          <a:stretch>
            <a:fillRect/>
          </a:stretch>
        </p:blipFill>
        <p:spPr>
          <a:xfrm>
            <a:off x="4814523" y="2337659"/>
            <a:ext cx="6021996" cy="3253745"/>
          </a:xfrm>
          <a:prstGeom prst="rect">
            <a:avLst/>
          </a:prstGeom>
        </p:spPr>
      </p:pic>
    </p:spTree>
    <p:extLst>
      <p:ext uri="{BB962C8B-B14F-4D97-AF65-F5344CB8AC3E}">
        <p14:creationId xmlns:p14="http://schemas.microsoft.com/office/powerpoint/2010/main" val="3773993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Egghunting</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1049150" y="2957354"/>
            <a:ext cx="10093699" cy="1271443"/>
          </a:xfrm>
          <a:prstGeom prst="rect">
            <a:avLst/>
          </a:prstGeom>
        </p:spPr>
      </p:pic>
      <p:sp>
        <p:nvSpPr>
          <p:cNvPr id="9" name="Content Placeholder 4"/>
          <p:cNvSpPr>
            <a:spLocks noGrp="1"/>
          </p:cNvSpPr>
          <p:nvPr>
            <p:ph sz="half" idx="1"/>
          </p:nvPr>
        </p:nvSpPr>
        <p:spPr>
          <a:xfrm>
            <a:off x="2351583" y="1412776"/>
            <a:ext cx="7900247"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Al ejecutarse el código del </a:t>
            </a:r>
            <a:r>
              <a:rPr lang="es-ES" sz="1800" dirty="0" err="1" smtClean="0">
                <a:solidFill>
                  <a:schemeClr val="bg1"/>
                </a:solidFill>
                <a:latin typeface="Calibri Light" panose="020F0302020204030204" pitchFamily="34" charset="0"/>
                <a:cs typeface="Calibri Light" panose="020F0302020204030204" pitchFamily="34" charset="0"/>
              </a:rPr>
              <a:t>exploit</a:t>
            </a:r>
            <a:r>
              <a:rPr lang="es-ES" sz="1800" dirty="0" smtClean="0">
                <a:solidFill>
                  <a:schemeClr val="bg1"/>
                </a:solidFill>
                <a:latin typeface="Calibri Light" panose="020F0302020204030204" pitchFamily="34" charset="0"/>
                <a:cs typeface="Calibri Light" panose="020F0302020204030204" pitchFamily="34" charset="0"/>
              </a:rPr>
              <a:t> se puede observar cómo se ha insertado el código malicioso gracias a un SEH del sistema operativo (el cual en Windows XP es vulnerable).</a:t>
            </a:r>
            <a:endParaRPr lang="es-ES" sz="1800" b="1" dirty="0" smtClean="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40827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DB114BC-4DE4-49F4-BD5D-77BB52A85609}"/>
              </a:ext>
            </a:extLst>
          </p:cNvPr>
          <p:cNvSpPr>
            <a:spLocks noChangeArrowheads="1"/>
          </p:cNvSpPr>
          <p:nvPr/>
        </p:nvSpPr>
        <p:spPr bwMode="auto">
          <a:xfrm>
            <a:off x="593772" y="3986032"/>
            <a:ext cx="4839619" cy="2303462"/>
          </a:xfrm>
          <a:prstGeom prst="rect">
            <a:avLst/>
          </a:prstGeom>
          <a:noFill/>
          <a:ln w="9525">
            <a:noFill/>
            <a:miter lim="800000"/>
            <a:headEnd/>
            <a:tailEnd/>
          </a:ln>
        </p:spPr>
        <p:txBody>
          <a:bodyPr anchor="b"/>
          <a:lstStyle/>
          <a:p>
            <a:r>
              <a:rPr lang="es-ES" dirty="0">
                <a:solidFill>
                  <a:schemeClr val="tx1">
                    <a:lumMod val="85000"/>
                    <a:lumOff val="15000"/>
                  </a:schemeClr>
                </a:solidFill>
              </a:rPr>
              <a:t>Certificado de Seguridad </a:t>
            </a:r>
            <a:r>
              <a:rPr lang="es-ES" dirty="0" smtClean="0">
                <a:solidFill>
                  <a:schemeClr val="tx1">
                    <a:lumMod val="85000"/>
                    <a:lumOff val="15000"/>
                  </a:schemeClr>
                </a:solidFill>
              </a:rPr>
              <a:t>Creación </a:t>
            </a:r>
            <a:r>
              <a:rPr lang="es-ES" dirty="0" err="1" smtClean="0">
                <a:solidFill>
                  <a:schemeClr val="tx1">
                    <a:lumMod val="85000"/>
                    <a:lumOff val="15000"/>
                  </a:schemeClr>
                </a:solidFill>
              </a:rPr>
              <a:t>Exploits</a:t>
            </a:r>
            <a:r>
              <a:rPr lang="es-ES_tradnl" dirty="0">
                <a:solidFill>
                  <a:srgbClr val="AAAAAA"/>
                </a:solidFill>
              </a:rPr>
              <a:t/>
            </a:r>
            <a:br>
              <a:rPr lang="es-ES_tradnl" dirty="0">
                <a:solidFill>
                  <a:srgbClr val="AAAAAA"/>
                </a:solidFill>
              </a:rPr>
            </a:br>
            <a:r>
              <a:rPr lang="es-ES_tradnl" sz="1100" dirty="0">
                <a:solidFill>
                  <a:srgbClr val="666666"/>
                </a:solidFill>
              </a:rPr>
              <a:t>Módulo 3</a:t>
            </a:r>
            <a:r>
              <a:rPr lang="es-ES_tradnl" sz="1100" dirty="0" smtClean="0">
                <a:solidFill>
                  <a:srgbClr val="666666"/>
                </a:solidFill>
              </a:rPr>
              <a:t> –</a:t>
            </a:r>
            <a:r>
              <a:rPr lang="es-ES_tradnl" sz="1100" dirty="0" err="1" smtClean="0">
                <a:solidFill>
                  <a:srgbClr val="666666"/>
                </a:solidFill>
              </a:rPr>
              <a:t>Sobreescritura</a:t>
            </a:r>
            <a:r>
              <a:rPr lang="es-ES_tradnl" sz="1100" dirty="0" smtClean="0">
                <a:solidFill>
                  <a:srgbClr val="666666"/>
                </a:solidFill>
              </a:rPr>
              <a:t> de SEH</a:t>
            </a:r>
            <a:r>
              <a:rPr lang="es-ES_tradnl" sz="1100" dirty="0">
                <a:solidFill>
                  <a:schemeClr val="bg2"/>
                </a:solidFill>
              </a:rPr>
              <a:t/>
            </a:r>
            <a:br>
              <a:rPr lang="es-ES_tradnl" sz="1100" dirty="0">
                <a:solidFill>
                  <a:schemeClr val="bg2"/>
                </a:solidFill>
              </a:rPr>
            </a:br>
            <a:r>
              <a:rPr lang="es-ES_tradnl" sz="1400" dirty="0">
                <a:solidFill>
                  <a:srgbClr val="666666"/>
                </a:solidFill>
              </a:rPr>
              <a:t>Madrid, España</a:t>
            </a:r>
            <a:br>
              <a:rPr lang="es-ES_tradnl" sz="1400" dirty="0">
                <a:solidFill>
                  <a:srgbClr val="666666"/>
                </a:solidFill>
              </a:rPr>
            </a:br>
            <a:r>
              <a:rPr lang="es-ES_tradnl" sz="1400" dirty="0">
                <a:solidFill>
                  <a:schemeClr val="accent2"/>
                </a:solidFill>
              </a:rPr>
              <a:t>www.hackbysecurity.com</a:t>
            </a:r>
          </a:p>
        </p:txBody>
      </p:sp>
    </p:spTree>
    <p:extLst>
      <p:ext uri="{BB962C8B-B14F-4D97-AF65-F5344CB8AC3E}">
        <p14:creationId xmlns:p14="http://schemas.microsoft.com/office/powerpoint/2010/main" val="741816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3" y="1412776"/>
            <a:ext cx="7900247" cy="3712464"/>
          </a:xfrm>
        </p:spPr>
        <p:txBody>
          <a:bodyPr>
            <a:normAutofit/>
          </a:bodyPr>
          <a:lstStyle/>
          <a:p>
            <a:pPr marL="0" indent="0">
              <a:buNone/>
            </a:pPr>
            <a:r>
              <a:rPr lang="es-ES" sz="2400" dirty="0" smtClean="0">
                <a:solidFill>
                  <a:schemeClr val="bg1"/>
                </a:solidFill>
                <a:latin typeface="Calibri Light" panose="020F0302020204030204" pitchFamily="34" charset="0"/>
                <a:cs typeface="Calibri Light" panose="020F0302020204030204" pitchFamily="34" charset="0"/>
              </a:rPr>
              <a:t>El control de excepciones estructurado (SEH) es una extensión de Microsoft para </a:t>
            </a:r>
            <a:r>
              <a:rPr lang="es-ES" sz="2400" b="1" i="1" dirty="0" smtClean="0">
                <a:solidFill>
                  <a:schemeClr val="bg1"/>
                </a:solidFill>
                <a:latin typeface="Calibri Light" panose="020F0302020204030204" pitchFamily="34" charset="0"/>
                <a:cs typeface="Calibri Light" panose="020F0302020204030204" pitchFamily="34" charset="0"/>
              </a:rPr>
              <a:t>C</a:t>
            </a:r>
            <a:r>
              <a:rPr lang="es-ES" sz="2400" dirty="0" smtClean="0">
                <a:solidFill>
                  <a:schemeClr val="bg1"/>
                </a:solidFill>
                <a:latin typeface="Calibri Light" panose="020F0302020204030204" pitchFamily="34" charset="0"/>
                <a:cs typeface="Calibri Light" panose="020F0302020204030204" pitchFamily="34" charset="0"/>
              </a:rPr>
              <a:t>, el cual controla ciertas situaciones de código excepcionales, como controlar los errores ocasionados durante la ejecución de un programa (provocados por el hardware, o cuando existe algún dato o instrucción que no se apega al funcionamiento del programa, por lo que se produce un error). Cuando ocurre ese tipo de error, el sistema reacciona ejecutando un fragmento de código que resuelve la situación (Por ejemplo, devolviendo  un mensaje de error o devolviendo un valor “por defecto”).</a:t>
            </a:r>
            <a:endParaRPr lang="es-ES" sz="24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643887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7704856" cy="4369459"/>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Se </a:t>
            </a:r>
            <a:r>
              <a:rPr lang="es-ES" dirty="0">
                <a:solidFill>
                  <a:schemeClr val="bg1"/>
                </a:solidFill>
                <a:latin typeface="Calibri Light" panose="020F0302020204030204" pitchFamily="34" charset="0"/>
                <a:cs typeface="Calibri Light" panose="020F0302020204030204" pitchFamily="34" charset="0"/>
              </a:rPr>
              <a:t>compone principalmente de tres bloques: </a:t>
            </a:r>
            <a:r>
              <a:rPr lang="es-ES" b="1" dirty="0">
                <a:solidFill>
                  <a:schemeClr val="bg1"/>
                </a:solidFill>
                <a:latin typeface="Calibri Light" panose="020F0302020204030204" pitchFamily="34" charset="0"/>
                <a:cs typeface="Calibri Light" panose="020F0302020204030204" pitchFamily="34" charset="0"/>
              </a:rPr>
              <a:t>try</a:t>
            </a:r>
            <a:r>
              <a:rPr lang="es-ES" dirty="0">
                <a:solidFill>
                  <a:schemeClr val="bg1"/>
                </a:solidFill>
                <a:latin typeface="Calibri Light" panose="020F0302020204030204" pitchFamily="34" charset="0"/>
                <a:cs typeface="Calibri Light" panose="020F0302020204030204" pitchFamily="34" charset="0"/>
              </a:rPr>
              <a:t>, </a:t>
            </a:r>
            <a:r>
              <a:rPr lang="es-ES" b="1" dirty="0" err="1">
                <a:solidFill>
                  <a:schemeClr val="bg1"/>
                </a:solidFill>
                <a:latin typeface="Calibri Light" panose="020F0302020204030204" pitchFamily="34" charset="0"/>
                <a:cs typeface="Calibri Light" panose="020F0302020204030204" pitchFamily="34" charset="0"/>
              </a:rPr>
              <a:t>finally</a:t>
            </a:r>
            <a:r>
              <a:rPr lang="es-ES" dirty="0">
                <a:solidFill>
                  <a:schemeClr val="bg1"/>
                </a:solidFill>
                <a:latin typeface="Calibri Light" panose="020F0302020204030204" pitchFamily="34" charset="0"/>
                <a:cs typeface="Calibri Light" panose="020F0302020204030204" pitchFamily="34" charset="0"/>
              </a:rPr>
              <a:t> y </a:t>
            </a:r>
            <a:r>
              <a:rPr lang="es-ES" b="1" dirty="0" err="1">
                <a:solidFill>
                  <a:schemeClr val="bg1"/>
                </a:solidFill>
                <a:latin typeface="Calibri Light" panose="020F0302020204030204" pitchFamily="34" charset="0"/>
                <a:cs typeface="Calibri Light" panose="020F0302020204030204" pitchFamily="34" charset="0"/>
              </a:rPr>
              <a:t>except</a:t>
            </a:r>
            <a:r>
              <a:rPr lang="es-ES" dirty="0">
                <a:solidFill>
                  <a:schemeClr val="bg1"/>
                </a:solidFill>
                <a:latin typeface="Calibri Light" panose="020F0302020204030204" pitchFamily="34" charset="0"/>
                <a:cs typeface="Calibri Light" panose="020F0302020204030204" pitchFamily="34" charset="0"/>
              </a:rPr>
              <a:t>. Se debe de "encajar" cualquier código que se desee para manejar excepciones con el bloque </a:t>
            </a:r>
            <a:r>
              <a:rPr lang="es-ES" b="1" dirty="0">
                <a:solidFill>
                  <a:schemeClr val="bg1"/>
                </a:solidFill>
                <a:latin typeface="Calibri Light" panose="020F0302020204030204" pitchFamily="34" charset="0"/>
                <a:cs typeface="Calibri Light" panose="020F0302020204030204" pitchFamily="34" charset="0"/>
              </a:rPr>
              <a:t>__try</a:t>
            </a:r>
            <a:r>
              <a:rPr lang="es-ES" dirty="0">
                <a:solidFill>
                  <a:schemeClr val="bg1"/>
                </a:solidFill>
                <a:latin typeface="Calibri Light" panose="020F0302020204030204" pitchFamily="34" charset="0"/>
                <a:cs typeface="Calibri Light" panose="020F0302020204030204" pitchFamily="34" charset="0"/>
              </a:rPr>
              <a:t>, cualquier código en un bloque </a:t>
            </a:r>
            <a:r>
              <a:rPr lang="es-ES" b="1" dirty="0">
                <a:solidFill>
                  <a:schemeClr val="bg1"/>
                </a:solidFill>
                <a:latin typeface="Calibri Light" panose="020F0302020204030204" pitchFamily="34" charset="0"/>
                <a:cs typeface="Calibri Light" panose="020F0302020204030204" pitchFamily="34" charset="0"/>
              </a:rPr>
              <a:t>__</a:t>
            </a:r>
            <a:r>
              <a:rPr lang="es-ES" b="1" dirty="0" err="1">
                <a:solidFill>
                  <a:schemeClr val="bg1"/>
                </a:solidFill>
                <a:latin typeface="Calibri Light" panose="020F0302020204030204" pitchFamily="34" charset="0"/>
                <a:cs typeface="Calibri Light" panose="020F0302020204030204" pitchFamily="34" charset="0"/>
              </a:rPr>
              <a:t>finally</a:t>
            </a:r>
            <a:r>
              <a:rPr lang="es-ES" dirty="0">
                <a:solidFill>
                  <a:schemeClr val="bg1"/>
                </a:solidFill>
                <a:latin typeface="Calibri Light" panose="020F0302020204030204" pitchFamily="34" charset="0"/>
                <a:cs typeface="Calibri Light" panose="020F0302020204030204" pitchFamily="34" charset="0"/>
              </a:rPr>
              <a:t> siempre se ejecutará, no importa cómo se salga del bloque __try, y el bloque </a:t>
            </a:r>
            <a:r>
              <a:rPr lang="es-ES" b="1" dirty="0">
                <a:solidFill>
                  <a:schemeClr val="bg1"/>
                </a:solidFill>
                <a:latin typeface="Calibri Light" panose="020F0302020204030204" pitchFamily="34" charset="0"/>
                <a:cs typeface="Calibri Light" panose="020F0302020204030204" pitchFamily="34" charset="0"/>
              </a:rPr>
              <a:t>__</a:t>
            </a:r>
            <a:r>
              <a:rPr lang="es-ES" b="1" dirty="0" err="1">
                <a:solidFill>
                  <a:schemeClr val="bg1"/>
                </a:solidFill>
                <a:latin typeface="Calibri Light" panose="020F0302020204030204" pitchFamily="34" charset="0"/>
                <a:cs typeface="Calibri Light" panose="020F0302020204030204" pitchFamily="34" charset="0"/>
              </a:rPr>
              <a:t>except</a:t>
            </a:r>
            <a:r>
              <a:rPr lang="es-ES" dirty="0">
                <a:solidFill>
                  <a:schemeClr val="bg1"/>
                </a:solidFill>
                <a:latin typeface="Calibri Light" panose="020F0302020204030204" pitchFamily="34" charset="0"/>
                <a:cs typeface="Calibri Light" panose="020F0302020204030204" pitchFamily="34" charset="0"/>
              </a:rPr>
              <a:t> permite personalizar cómo manejar dichas excepciones.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353980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829408" y="1492793"/>
            <a:ext cx="6533184" cy="3901077"/>
          </a:xfrm>
          <a:prstGeom prst="rect">
            <a:avLst/>
          </a:prstGeom>
        </p:spPr>
      </p:pic>
    </p:spTree>
    <p:extLst>
      <p:ext uri="{BB962C8B-B14F-4D97-AF65-F5344CB8AC3E}">
        <p14:creationId xmlns:p14="http://schemas.microsoft.com/office/powerpoint/2010/main" val="2314843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7704856" cy="4369459"/>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Si alguna excepción ocurriese cuando el bloque </a:t>
            </a:r>
            <a:r>
              <a:rPr lang="es-ES" b="1" dirty="0" smtClean="0">
                <a:solidFill>
                  <a:schemeClr val="bg1"/>
                </a:solidFill>
                <a:latin typeface="Calibri Light" panose="020F0302020204030204" pitchFamily="34" charset="0"/>
                <a:cs typeface="Calibri Light" panose="020F0302020204030204" pitchFamily="34" charset="0"/>
              </a:rPr>
              <a:t>__try</a:t>
            </a:r>
            <a:r>
              <a:rPr lang="es-ES" dirty="0" smtClean="0">
                <a:solidFill>
                  <a:schemeClr val="bg1"/>
                </a:solidFill>
                <a:latin typeface="Calibri Light" panose="020F0302020204030204" pitchFamily="34" charset="0"/>
                <a:cs typeface="Calibri Light" panose="020F0302020204030204" pitchFamily="34" charset="0"/>
              </a:rPr>
              <a:t> se esté ejecutando, el sistema operativo buscara un </a:t>
            </a:r>
            <a:r>
              <a:rPr lang="es-ES" dirty="0" err="1" smtClean="0">
                <a:solidFill>
                  <a:schemeClr val="bg1"/>
                </a:solidFill>
                <a:latin typeface="Calibri Light" panose="020F0302020204030204" pitchFamily="34" charset="0"/>
                <a:cs typeface="Calibri Light" panose="020F0302020204030204" pitchFamily="34" charset="0"/>
              </a:rPr>
              <a:t>exception</a:t>
            </a:r>
            <a:r>
              <a:rPr lang="es-ES" dirty="0" smtClean="0">
                <a:solidFill>
                  <a:schemeClr val="bg1"/>
                </a:solidFill>
                <a:latin typeface="Calibri Light" panose="020F0302020204030204" pitchFamily="34" charset="0"/>
                <a:cs typeface="Calibri Light" panose="020F0302020204030204" pitchFamily="34" charset="0"/>
              </a:rPr>
              <a:t> </a:t>
            </a:r>
            <a:r>
              <a:rPr lang="es-ES" dirty="0" err="1" smtClean="0">
                <a:solidFill>
                  <a:schemeClr val="bg1"/>
                </a:solidFill>
                <a:latin typeface="Calibri Light" panose="020F0302020204030204" pitchFamily="34" charset="0"/>
                <a:cs typeface="Calibri Light" panose="020F0302020204030204" pitchFamily="34" charset="0"/>
              </a:rPr>
              <a:t>handler</a:t>
            </a:r>
            <a:r>
              <a:rPr lang="es-ES" dirty="0" smtClean="0">
                <a:solidFill>
                  <a:schemeClr val="bg1"/>
                </a:solidFill>
                <a:latin typeface="Calibri Light" panose="020F0302020204030204" pitchFamily="34" charset="0"/>
                <a:cs typeface="Calibri Light" panose="020F0302020204030204" pitchFamily="34" charset="0"/>
              </a:rPr>
              <a:t>. Cómo no todo el código tiene su propio excepción </a:t>
            </a:r>
            <a:r>
              <a:rPr lang="es-ES" dirty="0" err="1" smtClean="0">
                <a:solidFill>
                  <a:schemeClr val="bg1"/>
                </a:solidFill>
                <a:latin typeface="Calibri Light" panose="020F0302020204030204" pitchFamily="34" charset="0"/>
                <a:cs typeface="Calibri Light" panose="020F0302020204030204" pitchFamily="34" charset="0"/>
              </a:rPr>
              <a:t>handler</a:t>
            </a:r>
            <a:r>
              <a:rPr lang="es-ES" dirty="0" smtClean="0">
                <a:solidFill>
                  <a:schemeClr val="bg1"/>
                </a:solidFill>
                <a:latin typeface="Calibri Light" panose="020F0302020204030204" pitchFamily="34" charset="0"/>
                <a:cs typeface="Calibri Light" panose="020F0302020204030204" pitchFamily="34" charset="0"/>
              </a:rPr>
              <a:t>, la </a:t>
            </a:r>
            <a:r>
              <a:rPr lang="es-ES" dirty="0" err="1" smtClean="0">
                <a:solidFill>
                  <a:schemeClr val="bg1"/>
                </a:solidFill>
                <a:latin typeface="Calibri Light" panose="020F0302020204030204" pitchFamily="34" charset="0"/>
                <a:cs typeface="Calibri Light" panose="020F0302020204030204" pitchFamily="34" charset="0"/>
              </a:rPr>
              <a:t>stack</a:t>
            </a:r>
            <a:r>
              <a:rPr lang="es-ES" dirty="0" smtClean="0">
                <a:solidFill>
                  <a:schemeClr val="bg1"/>
                </a:solidFill>
                <a:latin typeface="Calibri Light" panose="020F0302020204030204" pitchFamily="34" charset="0"/>
                <a:cs typeface="Calibri Light" panose="020F0302020204030204" pitchFamily="34" charset="0"/>
              </a:rPr>
              <a:t> se esparce hasta dar con el </a:t>
            </a:r>
            <a:r>
              <a:rPr lang="es-ES" dirty="0" err="1" smtClean="0">
                <a:solidFill>
                  <a:schemeClr val="bg1"/>
                </a:solidFill>
                <a:latin typeface="Calibri Light" panose="020F0302020204030204" pitchFamily="34" charset="0"/>
                <a:cs typeface="Calibri Light" panose="020F0302020204030204" pitchFamily="34" charset="0"/>
              </a:rPr>
              <a:t>handler</a:t>
            </a:r>
            <a:r>
              <a:rPr lang="es-ES" dirty="0" smtClean="0">
                <a:solidFill>
                  <a:schemeClr val="bg1"/>
                </a:solidFill>
                <a:latin typeface="Calibri Light" panose="020F0302020204030204" pitchFamily="34" charset="0"/>
                <a:cs typeface="Calibri Light" panose="020F0302020204030204" pitchFamily="34" charset="0"/>
              </a:rPr>
              <a:t> que el sistema operativo ponga en la aplicación por ésta, es cuando se ven “pop ups” tan familiares indicando que la aplicación ha “</a:t>
            </a:r>
            <a:r>
              <a:rPr lang="es-ES" dirty="0" err="1" smtClean="0">
                <a:solidFill>
                  <a:schemeClr val="bg1"/>
                </a:solidFill>
                <a:latin typeface="Calibri Light" panose="020F0302020204030204" pitchFamily="34" charset="0"/>
                <a:cs typeface="Calibri Light" panose="020F0302020204030204" pitchFamily="34" charset="0"/>
              </a:rPr>
              <a:t>crasheado</a:t>
            </a:r>
            <a:r>
              <a:rPr lang="es-ES" dirty="0" smtClean="0">
                <a:solidFill>
                  <a:schemeClr val="bg1"/>
                </a:solidFill>
                <a:latin typeface="Calibri Light" panose="020F0302020204030204" pitchFamily="34" charset="0"/>
                <a:cs typeface="Calibri Light" panose="020F0302020204030204" pitchFamily="34" charset="0"/>
              </a:rPr>
              <a:t>” en una determinada dirección de memoria. Si se provee un </a:t>
            </a:r>
            <a:r>
              <a:rPr lang="es-ES" dirty="0" err="1" smtClean="0">
                <a:solidFill>
                  <a:schemeClr val="bg1"/>
                </a:solidFill>
                <a:latin typeface="Calibri Light" panose="020F0302020204030204" pitchFamily="34" charset="0"/>
                <a:cs typeface="Calibri Light" panose="020F0302020204030204" pitchFamily="34" charset="0"/>
              </a:rPr>
              <a:t>handler</a:t>
            </a:r>
            <a:r>
              <a:rPr lang="es-ES" dirty="0" smtClean="0">
                <a:solidFill>
                  <a:schemeClr val="bg1"/>
                </a:solidFill>
                <a:latin typeface="Calibri Light" panose="020F0302020204030204" pitchFamily="34" charset="0"/>
                <a:cs typeface="Calibri Light" panose="020F0302020204030204" pitchFamily="34" charset="0"/>
              </a:rPr>
              <a:t> en el código y el siguiente código a ejecutarse es la función “</a:t>
            </a:r>
            <a:r>
              <a:rPr lang="es-ES" dirty="0" err="1" smtClean="0">
                <a:solidFill>
                  <a:schemeClr val="bg1"/>
                </a:solidFill>
                <a:latin typeface="Calibri Light" panose="020F0302020204030204" pitchFamily="34" charset="0"/>
                <a:cs typeface="Calibri Light" panose="020F0302020204030204" pitchFamily="34" charset="0"/>
              </a:rPr>
              <a:t>handler</a:t>
            </a:r>
            <a:r>
              <a:rPr lang="es-ES" dirty="0" smtClean="0">
                <a:solidFill>
                  <a:schemeClr val="bg1"/>
                </a:solidFill>
                <a:latin typeface="Calibri Light" panose="020F0302020204030204" pitchFamily="34" charset="0"/>
                <a:cs typeface="Calibri Light" panose="020F0302020204030204" pitchFamily="34" charset="0"/>
              </a:rPr>
              <a:t>”.</a:t>
            </a:r>
            <a:endParaRPr lang="es-ES"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49553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7704856" cy="4369459"/>
          </a:xfrm>
        </p:spPr>
        <p:txBody>
          <a:bodyPr>
            <a:normAutofit fontScale="85000" lnSpcReduction="20000"/>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Existen 3 tipos diferentes de retorno:</a:t>
            </a:r>
          </a:p>
          <a:p>
            <a:pPr marL="0" indent="0">
              <a:buNone/>
            </a:pPr>
            <a:endParaRPr lang="es-ES" b="1" dirty="0">
              <a:solidFill>
                <a:schemeClr val="bg1"/>
              </a:solidFill>
              <a:latin typeface="Calibri Light" panose="020F0302020204030204" pitchFamily="34" charset="0"/>
              <a:cs typeface="Calibri Light" panose="020F0302020204030204" pitchFamily="34" charset="0"/>
            </a:endParaRPr>
          </a:p>
          <a:p>
            <a:pPr>
              <a:buClr>
                <a:schemeClr val="bg1"/>
              </a:buClr>
            </a:pPr>
            <a:r>
              <a:rPr lang="es-ES" b="1" dirty="0" smtClean="0">
                <a:solidFill>
                  <a:schemeClr val="bg1"/>
                </a:solidFill>
                <a:latin typeface="Calibri Light" panose="020F0302020204030204" pitchFamily="34" charset="0"/>
                <a:cs typeface="Calibri Light" panose="020F0302020204030204" pitchFamily="34" charset="0"/>
              </a:rPr>
              <a:t>EXCEPTION_CONTINUE_EXECUTION</a:t>
            </a:r>
            <a:r>
              <a:rPr lang="es-ES" dirty="0" smtClean="0">
                <a:solidFill>
                  <a:schemeClr val="bg1"/>
                </a:solidFill>
                <a:latin typeface="Calibri Light" panose="020F0302020204030204" pitchFamily="34" charset="0"/>
                <a:cs typeface="Calibri Light" panose="020F0302020204030204" pitchFamily="34" charset="0"/>
              </a:rPr>
              <a:t>: Ignora la excepción y continua la ejecución desde el punto en el que ocurrió la excepción (usada raramente).</a:t>
            </a:r>
          </a:p>
          <a:p>
            <a:pPr>
              <a:buClr>
                <a:schemeClr val="bg1"/>
              </a:buClr>
            </a:pPr>
            <a:r>
              <a:rPr lang="es-ES" b="1" dirty="0" smtClean="0">
                <a:solidFill>
                  <a:schemeClr val="bg1"/>
                </a:solidFill>
                <a:latin typeface="Calibri Light" panose="020F0302020204030204" pitchFamily="34" charset="0"/>
                <a:cs typeface="Calibri Light" panose="020F0302020204030204" pitchFamily="34" charset="0"/>
              </a:rPr>
              <a:t>EXECUTION_CONTINUE_SEARCH</a:t>
            </a:r>
            <a:r>
              <a:rPr lang="es-ES" dirty="0" smtClean="0">
                <a:solidFill>
                  <a:schemeClr val="bg1"/>
                </a:solidFill>
                <a:latin typeface="Calibri Light" panose="020F0302020204030204" pitchFamily="34" charset="0"/>
                <a:cs typeface="Calibri Light" panose="020F0302020204030204" pitchFamily="34" charset="0"/>
              </a:rPr>
              <a:t>: Indica al sistema operativo que no se sabe cómo tratar esta excepción y que inicie una búsqueda para un </a:t>
            </a:r>
            <a:r>
              <a:rPr lang="es-ES" dirty="0" err="1" smtClean="0">
                <a:solidFill>
                  <a:schemeClr val="bg1"/>
                </a:solidFill>
                <a:latin typeface="Calibri Light" panose="020F0302020204030204" pitchFamily="34" charset="0"/>
                <a:cs typeface="Calibri Light" panose="020F0302020204030204" pitchFamily="34" charset="0"/>
              </a:rPr>
              <a:t>excepcition</a:t>
            </a:r>
            <a:r>
              <a:rPr lang="es-ES" dirty="0" smtClean="0">
                <a:solidFill>
                  <a:schemeClr val="bg1"/>
                </a:solidFill>
                <a:latin typeface="Calibri Light" panose="020F0302020204030204" pitchFamily="34" charset="0"/>
                <a:cs typeface="Calibri Light" panose="020F0302020204030204" pitchFamily="34" charset="0"/>
              </a:rPr>
              <a:t> </a:t>
            </a:r>
            <a:r>
              <a:rPr lang="es-ES" dirty="0" err="1" smtClean="0">
                <a:solidFill>
                  <a:schemeClr val="bg1"/>
                </a:solidFill>
                <a:latin typeface="Calibri Light" panose="020F0302020204030204" pitchFamily="34" charset="0"/>
                <a:cs typeface="Calibri Light" panose="020F0302020204030204" pitchFamily="34" charset="0"/>
              </a:rPr>
              <a:t>hadler</a:t>
            </a:r>
            <a:r>
              <a:rPr lang="es-ES" dirty="0" smtClean="0">
                <a:solidFill>
                  <a:schemeClr val="bg1"/>
                </a:solidFill>
                <a:latin typeface="Calibri Light" panose="020F0302020204030204" pitchFamily="34" charset="0"/>
                <a:cs typeface="Calibri Light" panose="020F0302020204030204" pitchFamily="34" charset="0"/>
              </a:rPr>
              <a:t> de alto nivel.</a:t>
            </a:r>
          </a:p>
          <a:p>
            <a:pPr>
              <a:buClr>
                <a:schemeClr val="bg1"/>
              </a:buClr>
            </a:pPr>
            <a:r>
              <a:rPr lang="es-ES" b="1" dirty="0" smtClean="0">
                <a:solidFill>
                  <a:schemeClr val="bg1"/>
                </a:solidFill>
                <a:latin typeface="Calibri Light" panose="020F0302020204030204" pitchFamily="34" charset="0"/>
                <a:cs typeface="Calibri Light" panose="020F0302020204030204" pitchFamily="34" charset="0"/>
              </a:rPr>
              <a:t>EXCEPTION_EXECUTE_HANDLER</a:t>
            </a:r>
            <a:r>
              <a:rPr lang="es-ES" dirty="0" smtClean="0">
                <a:solidFill>
                  <a:schemeClr val="bg1"/>
                </a:solidFill>
                <a:latin typeface="Calibri Light" panose="020F0302020204030204" pitchFamily="34" charset="0"/>
                <a:cs typeface="Calibri Light" panose="020F0302020204030204" pitchFamily="34" charset="0"/>
              </a:rPr>
              <a:t>: Este tipo de retorno causa la ejecución del bloque __</a:t>
            </a:r>
            <a:r>
              <a:rPr lang="es-ES" dirty="0" err="1" smtClean="0">
                <a:solidFill>
                  <a:schemeClr val="bg1"/>
                </a:solidFill>
                <a:latin typeface="Calibri Light" panose="020F0302020204030204" pitchFamily="34" charset="0"/>
                <a:cs typeface="Calibri Light" panose="020F0302020204030204" pitchFamily="34" charset="0"/>
              </a:rPr>
              <a:t>except</a:t>
            </a:r>
            <a:r>
              <a:rPr lang="es-ES" dirty="0" smtClean="0">
                <a:solidFill>
                  <a:schemeClr val="bg1"/>
                </a:solidFill>
                <a:latin typeface="Calibri Light" panose="020F0302020204030204" pitchFamily="34" charset="0"/>
                <a:cs typeface="Calibri Light" panose="020F0302020204030204" pitchFamily="34" charset="0"/>
              </a:rPr>
              <a:t> que se haya preparado para ejecutar, la mejor forma de usar dicho retorno es mediante la monitorización de errores en fases de depuración extendidas.</a:t>
            </a:r>
            <a:endParaRPr lang="es-ES"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132011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7704856" cy="4369459"/>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No importa cómo se manejen las excepciones, ya que en el momento que el código </a:t>
            </a:r>
            <a:r>
              <a:rPr lang="es-ES" dirty="0" smtClean="0">
                <a:solidFill>
                  <a:schemeClr val="bg1"/>
                </a:solidFill>
                <a:latin typeface="Calibri Light" panose="020F0302020204030204" pitchFamily="34" charset="0"/>
                <a:cs typeface="Calibri Light" panose="020F0302020204030204" pitchFamily="34" charset="0"/>
              </a:rPr>
              <a:t>se </a:t>
            </a:r>
            <a:r>
              <a:rPr lang="es-ES" dirty="0" smtClean="0">
                <a:solidFill>
                  <a:schemeClr val="bg1"/>
                </a:solidFill>
                <a:latin typeface="Calibri Light" panose="020F0302020204030204" pitchFamily="34" charset="0"/>
                <a:cs typeface="Calibri Light" panose="020F0302020204030204" pitchFamily="34" charset="0"/>
              </a:rPr>
              <a:t>salga del bloque </a:t>
            </a:r>
            <a:r>
              <a:rPr lang="es-ES" b="1" dirty="0" smtClean="0">
                <a:solidFill>
                  <a:schemeClr val="bg1"/>
                </a:solidFill>
                <a:latin typeface="Calibri Light" panose="020F0302020204030204" pitchFamily="34" charset="0"/>
                <a:cs typeface="Calibri Light" panose="020F0302020204030204" pitchFamily="34" charset="0"/>
              </a:rPr>
              <a:t>__try</a:t>
            </a:r>
            <a:r>
              <a:rPr lang="es-ES" dirty="0" smtClean="0">
                <a:solidFill>
                  <a:schemeClr val="bg1"/>
                </a:solidFill>
                <a:latin typeface="Calibri Light" panose="020F0302020204030204" pitchFamily="34" charset="0"/>
                <a:cs typeface="Calibri Light" panose="020F0302020204030204" pitchFamily="34" charset="0"/>
              </a:rPr>
              <a:t> el bloque </a:t>
            </a:r>
            <a:r>
              <a:rPr lang="es-ES" b="1" dirty="0" smtClean="0">
                <a:solidFill>
                  <a:schemeClr val="bg1"/>
                </a:solidFill>
                <a:latin typeface="Calibri Light" panose="020F0302020204030204" pitchFamily="34" charset="0"/>
                <a:cs typeface="Calibri Light" panose="020F0302020204030204" pitchFamily="34" charset="0"/>
              </a:rPr>
              <a:t>__</a:t>
            </a:r>
            <a:r>
              <a:rPr lang="es-ES" b="1" dirty="0" err="1" smtClean="0">
                <a:solidFill>
                  <a:schemeClr val="bg1"/>
                </a:solidFill>
                <a:latin typeface="Calibri Light" panose="020F0302020204030204" pitchFamily="34" charset="0"/>
                <a:cs typeface="Calibri Light" panose="020F0302020204030204" pitchFamily="34" charset="0"/>
              </a:rPr>
              <a:t>finally</a:t>
            </a:r>
            <a:r>
              <a:rPr lang="es-ES" b="1" dirty="0" smtClean="0">
                <a:solidFill>
                  <a:schemeClr val="bg1"/>
                </a:solidFill>
                <a:latin typeface="Calibri Light" panose="020F0302020204030204" pitchFamily="34" charset="0"/>
                <a:cs typeface="Calibri Light" panose="020F0302020204030204" pitchFamily="34" charset="0"/>
              </a:rPr>
              <a:t> </a:t>
            </a:r>
            <a:r>
              <a:rPr lang="es-ES" dirty="0" smtClean="0">
                <a:solidFill>
                  <a:schemeClr val="bg1"/>
                </a:solidFill>
                <a:latin typeface="Calibri Light" panose="020F0302020204030204" pitchFamily="34" charset="0"/>
                <a:cs typeface="Calibri Light" panose="020F0302020204030204" pitchFamily="34" charset="0"/>
              </a:rPr>
              <a:t>se ejecuta. En el código de ejemplo usado antes se usa el bloque __</a:t>
            </a:r>
            <a:r>
              <a:rPr lang="es-ES" dirty="0" err="1" smtClean="0">
                <a:solidFill>
                  <a:schemeClr val="bg1"/>
                </a:solidFill>
                <a:latin typeface="Calibri Light" panose="020F0302020204030204" pitchFamily="34" charset="0"/>
                <a:cs typeface="Calibri Light" panose="020F0302020204030204" pitchFamily="34" charset="0"/>
              </a:rPr>
              <a:t>finally</a:t>
            </a:r>
            <a:r>
              <a:rPr lang="es-ES" dirty="0" smtClean="0">
                <a:solidFill>
                  <a:schemeClr val="bg1"/>
                </a:solidFill>
                <a:latin typeface="Calibri Light" panose="020F0302020204030204" pitchFamily="34" charset="0"/>
                <a:cs typeface="Calibri Light" panose="020F0302020204030204" pitchFamily="34" charset="0"/>
              </a:rPr>
              <a:t> para asegurarse de que nunca se deje la función sin liberar la memoria que se ha alojado. Se usa una declaración para asegurarse de que sin importar cómo, cuando se salga de la </a:t>
            </a:r>
            <a:r>
              <a:rPr lang="es-ES" dirty="0" smtClean="0">
                <a:solidFill>
                  <a:schemeClr val="bg1"/>
                </a:solidFill>
                <a:latin typeface="Calibri Light" panose="020F0302020204030204" pitchFamily="34" charset="0"/>
                <a:cs typeface="Calibri Light" panose="020F0302020204030204" pitchFamily="34" charset="0"/>
              </a:rPr>
              <a:t>función </a:t>
            </a:r>
            <a:r>
              <a:rPr lang="es-ES" dirty="0" smtClean="0">
                <a:solidFill>
                  <a:schemeClr val="bg1"/>
                </a:solidFill>
                <a:latin typeface="Calibri Light" panose="020F0302020204030204" pitchFamily="34" charset="0"/>
                <a:cs typeface="Calibri Light" panose="020F0302020204030204" pitchFamily="34" charset="0"/>
              </a:rPr>
              <a:t>el código limpiará la memoria alojada.</a:t>
            </a:r>
            <a:endParaRPr lang="es-ES"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679721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5"/>
            <a:ext cx="7704856" cy="4369459"/>
          </a:xfrm>
        </p:spPr>
        <p:txBody>
          <a:bodyPr>
            <a:normAutofit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Windows posee un SEH por defecto, el cual interceptará todas las excepciones. Si Windows intercepta una excepción aparecerá un </a:t>
            </a:r>
            <a:r>
              <a:rPr lang="es-ES" sz="2000" dirty="0" err="1" smtClean="0">
                <a:solidFill>
                  <a:schemeClr val="bg1"/>
                </a:solidFill>
                <a:latin typeface="Calibri Light" panose="020F0302020204030204" pitchFamily="34" charset="0"/>
                <a:cs typeface="Calibri Light" panose="020F0302020204030204" pitchFamily="34" charset="0"/>
              </a:rPr>
              <a:t>popup</a:t>
            </a:r>
            <a:r>
              <a:rPr lang="es-ES" sz="2000" dirty="0" smtClean="0">
                <a:solidFill>
                  <a:schemeClr val="bg1"/>
                </a:solidFill>
                <a:latin typeface="Calibri Light" panose="020F0302020204030204" pitchFamily="34" charset="0"/>
                <a:cs typeface="Calibri Light" panose="020F0302020204030204" pitchFamily="34" charset="0"/>
              </a:rPr>
              <a:t> con el mensaje “</a:t>
            </a:r>
            <a:r>
              <a:rPr lang="es-ES" sz="2000" i="1" dirty="0" smtClean="0">
                <a:solidFill>
                  <a:schemeClr val="bg1"/>
                </a:solidFill>
                <a:latin typeface="Calibri Light" panose="020F0302020204030204" pitchFamily="34" charset="0"/>
                <a:cs typeface="Calibri Light" panose="020F0302020204030204" pitchFamily="34" charset="0"/>
              </a:rPr>
              <a:t>xxx has </a:t>
            </a:r>
            <a:r>
              <a:rPr lang="es-ES" sz="2000" i="1" dirty="0" err="1" smtClean="0">
                <a:solidFill>
                  <a:schemeClr val="bg1"/>
                </a:solidFill>
                <a:latin typeface="Calibri Light" panose="020F0302020204030204" pitchFamily="34" charset="0"/>
                <a:cs typeface="Calibri Light" panose="020F0302020204030204" pitchFamily="34" charset="0"/>
              </a:rPr>
              <a:t>encountered</a:t>
            </a:r>
            <a:r>
              <a:rPr lang="es-ES" sz="2000" i="1" dirty="0" smtClean="0">
                <a:solidFill>
                  <a:schemeClr val="bg1"/>
                </a:solidFill>
                <a:latin typeface="Calibri Light" panose="020F0302020204030204" pitchFamily="34" charset="0"/>
                <a:cs typeface="Calibri Light" panose="020F0302020204030204" pitchFamily="34" charset="0"/>
              </a:rPr>
              <a:t> a </a:t>
            </a:r>
            <a:r>
              <a:rPr lang="es-ES" sz="2000" i="1" dirty="0" err="1" smtClean="0">
                <a:solidFill>
                  <a:schemeClr val="bg1"/>
                </a:solidFill>
                <a:latin typeface="Calibri Light" panose="020F0302020204030204" pitchFamily="34" charset="0"/>
                <a:cs typeface="Calibri Light" panose="020F0302020204030204" pitchFamily="34" charset="0"/>
              </a:rPr>
              <a:t>problem</a:t>
            </a:r>
            <a:r>
              <a:rPr lang="es-ES" sz="2000" i="1" dirty="0" smtClean="0">
                <a:solidFill>
                  <a:schemeClr val="bg1"/>
                </a:solidFill>
                <a:latin typeface="Calibri Light" panose="020F0302020204030204" pitchFamily="34" charset="0"/>
                <a:cs typeface="Calibri Light" panose="020F0302020204030204" pitchFamily="34" charset="0"/>
              </a:rPr>
              <a:t> and </a:t>
            </a:r>
            <a:r>
              <a:rPr lang="es-ES" sz="2000" i="1" dirty="0" err="1" smtClean="0">
                <a:solidFill>
                  <a:schemeClr val="bg1"/>
                </a:solidFill>
                <a:latin typeface="Calibri Light" panose="020F0302020204030204" pitchFamily="34" charset="0"/>
                <a:cs typeface="Calibri Light" panose="020F0302020204030204" pitchFamily="34" charset="0"/>
              </a:rPr>
              <a:t>needs</a:t>
            </a:r>
            <a:r>
              <a:rPr lang="es-ES" sz="2000" i="1" dirty="0" smtClean="0">
                <a:solidFill>
                  <a:schemeClr val="bg1"/>
                </a:solidFill>
                <a:latin typeface="Calibri Light" panose="020F0302020204030204" pitchFamily="34" charset="0"/>
                <a:cs typeface="Calibri Light" panose="020F0302020204030204" pitchFamily="34" charset="0"/>
              </a:rPr>
              <a:t> to </a:t>
            </a:r>
            <a:r>
              <a:rPr lang="es-ES" sz="2000" i="1" dirty="0" err="1" smtClean="0">
                <a:solidFill>
                  <a:schemeClr val="bg1"/>
                </a:solidFill>
                <a:latin typeface="Calibri Light" panose="020F0302020204030204" pitchFamily="34" charset="0"/>
                <a:cs typeface="Calibri Light" panose="020F0302020204030204" pitchFamily="34" charset="0"/>
              </a:rPr>
              <a:t>close</a:t>
            </a:r>
            <a:r>
              <a:rPr lang="es-ES" sz="2000" dirty="0" smtClean="0">
                <a:solidFill>
                  <a:schemeClr val="bg1"/>
                </a:solidFill>
                <a:latin typeface="Calibri Light" panose="020F0302020204030204" pitchFamily="34" charset="0"/>
                <a:cs typeface="Calibri Light" panose="020F0302020204030204" pitchFamily="34" charset="0"/>
              </a:rPr>
              <a:t>”. Esto suele darse al ponerse de resultado un </a:t>
            </a:r>
            <a:r>
              <a:rPr lang="es-ES" sz="2000" dirty="0" err="1" smtClean="0">
                <a:solidFill>
                  <a:schemeClr val="bg1"/>
                </a:solidFill>
                <a:latin typeface="Calibri Light" panose="020F0302020204030204" pitchFamily="34" charset="0"/>
                <a:cs typeface="Calibri Light" panose="020F0302020204030204" pitchFamily="34" charset="0"/>
              </a:rPr>
              <a:t>handler</a:t>
            </a:r>
            <a:r>
              <a:rPr lang="es-ES" sz="2000" dirty="0" smtClean="0">
                <a:solidFill>
                  <a:schemeClr val="bg1"/>
                </a:solidFill>
                <a:latin typeface="Calibri Light" panose="020F0302020204030204" pitchFamily="34" charset="0"/>
                <a:cs typeface="Calibri Light" panose="020F0302020204030204" pitchFamily="34" charset="0"/>
              </a:rPr>
              <a:t> por defecto. Es obvio entonces, que para escribir software “estable” que uno debe de desarrollar SEH para el lenguaje específico, y solo depender del SEH por defecto de Windows cómo último recurso.</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Cuando se utilizan </a:t>
            </a:r>
            <a:r>
              <a:rPr lang="es-ES" sz="2000" dirty="0" err="1" smtClean="0">
                <a:solidFill>
                  <a:schemeClr val="bg1"/>
                </a:solidFill>
                <a:latin typeface="Calibri Light" panose="020F0302020204030204" pitchFamily="34" charset="0"/>
                <a:cs typeface="Calibri Light" panose="020F0302020204030204" pitchFamily="34" charset="0"/>
              </a:rPr>
              <a:t>exception</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handler’s</a:t>
            </a:r>
            <a:r>
              <a:rPr lang="es-ES" sz="2000" dirty="0" smtClean="0">
                <a:solidFill>
                  <a:schemeClr val="bg1"/>
                </a:solidFill>
                <a:latin typeface="Calibri Light" panose="020F0302020204030204" pitchFamily="34" charset="0"/>
                <a:cs typeface="Calibri Light" panose="020F0302020204030204" pitchFamily="34" charset="0"/>
              </a:rPr>
              <a:t>, las llamadas y links necesarios para el código del EH son generados en concordancia con el sistema operativo que se utiliza (y de no haberlas, se usará Windows SEH). De esta manera ante la situación </a:t>
            </a:r>
            <a:r>
              <a:rPr lang="es-ES" sz="2000" dirty="0" smtClean="0">
                <a:solidFill>
                  <a:schemeClr val="bg1"/>
                </a:solidFill>
                <a:latin typeface="Calibri Light" panose="020F0302020204030204" pitchFamily="34" charset="0"/>
                <a:cs typeface="Calibri Light" panose="020F0302020204030204" pitchFamily="34" charset="0"/>
              </a:rPr>
              <a:t>de </a:t>
            </a:r>
            <a:r>
              <a:rPr lang="es-ES" sz="2000" dirty="0" smtClean="0">
                <a:solidFill>
                  <a:schemeClr val="bg1"/>
                </a:solidFill>
                <a:latin typeface="Calibri Light" panose="020F0302020204030204" pitchFamily="34" charset="0"/>
                <a:cs typeface="Calibri Light" panose="020F0302020204030204" pitchFamily="34" charset="0"/>
              </a:rPr>
              <a:t>un error o de instrucciones ilegales, la aplicación tendrá la oportunidad de “atrapar dicha excepción” y poder hacer algo con ello. De no estar definida, el sistema tomará el control: Cogerá la excepción y mostrará el </a:t>
            </a:r>
            <a:r>
              <a:rPr lang="es-ES" sz="2000" dirty="0" err="1" smtClean="0">
                <a:solidFill>
                  <a:schemeClr val="bg1"/>
                </a:solidFill>
                <a:latin typeface="Calibri Light" panose="020F0302020204030204" pitchFamily="34" charset="0"/>
                <a:cs typeface="Calibri Light" panose="020F0302020204030204" pitchFamily="34" charset="0"/>
              </a:rPr>
              <a:t>popup</a:t>
            </a:r>
            <a:r>
              <a:rPr lang="es-ES" sz="2000" dirty="0" smtClean="0">
                <a:solidFill>
                  <a:schemeClr val="bg1"/>
                </a:solidFill>
                <a:latin typeface="Calibri Light" panose="020F0302020204030204" pitchFamily="34" charset="0"/>
                <a:cs typeface="Calibri Light" panose="020F0302020204030204" pitchFamily="34" charset="0"/>
              </a:rPr>
              <a:t> de error.</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SEH</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506392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hbsCursos">
  <a:themeElements>
    <a:clrScheme name="Personalizado 8">
      <a:dk1>
        <a:srgbClr val="000000"/>
      </a:dk1>
      <a:lt1>
        <a:srgbClr val="000000"/>
      </a:lt1>
      <a:dk2>
        <a:srgbClr val="565349"/>
      </a:dk2>
      <a:lt2>
        <a:srgbClr val="DDDDDD"/>
      </a:lt2>
      <a:accent1>
        <a:srgbClr val="062E3C"/>
      </a:accent1>
      <a:accent2>
        <a:srgbClr val="22495F"/>
      </a:accent2>
      <a:accent3>
        <a:srgbClr val="22495F"/>
      </a:accent3>
      <a:accent4>
        <a:srgbClr val="306786"/>
      </a:accent4>
      <a:accent5>
        <a:srgbClr val="22495F"/>
      </a:accent5>
      <a:accent6>
        <a:srgbClr val="22495F"/>
      </a:accent6>
      <a:hlink>
        <a:srgbClr val="000000"/>
      </a:hlink>
      <a:folHlink>
        <a:srgbClr val="22495F"/>
      </a:folHlink>
    </a:clrScheme>
    <a:fontScheme name="Personalizado 2">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effectLst>
          <a:outerShdw blurRad="50800" dist="50800" dir="5400000" algn="ctr" rotWithShape="0">
            <a:srgbClr val="000000">
              <a:alpha val="91000"/>
            </a:srgbClr>
          </a:outerShdw>
        </a:effectLst>
      </a:spPr>
      <a:bodyPr wrap="square" lIns="91440" tIns="45720" rIns="91440" bIns="45720">
        <a:spAutoFit/>
        <a:scene3d>
          <a:camera prst="orthographicFront"/>
          <a:lightRig rig="harsh" dir="t"/>
        </a:scene3d>
        <a:sp3d prstMaterial="matte">
          <a:contourClr>
            <a:schemeClr val="bg1">
              <a:lumMod val="65000"/>
            </a:schemeClr>
          </a:contourClr>
        </a:sp3d>
      </a:bodyPr>
      <a:lstStyle>
        <a:defPPr algn="ctr">
          <a:defRPr sz="6600" b="1" dirty="0" smtClean="0">
            <a:ln>
              <a:solidFill>
                <a:srgbClr val="F6BB00"/>
              </a:solidFill>
            </a:ln>
            <a:solidFill>
              <a:srgbClr val="F6BB00"/>
            </a:solidFill>
            <a:effectLst/>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hbsCursos" id="{77D44C57-E5BE-4005-87F9-D7ECF161DC32}" vid="{E357FE5A-51CE-49E1-93E6-FAF52EF9ED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21941</TotalTime>
  <Words>1421</Words>
  <Application>Microsoft Office PowerPoint</Application>
  <PresentationFormat>Panorámica</PresentationFormat>
  <Paragraphs>91</Paragraphs>
  <Slides>28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Abadi</vt:lpstr>
      <vt:lpstr>Arial</vt:lpstr>
      <vt:lpstr>Avenir Next</vt:lpstr>
      <vt:lpstr>Calibri</vt:lpstr>
      <vt:lpstr>Calibri Light</vt:lpstr>
      <vt:lpstr>Times New Roman</vt:lpstr>
      <vt:lpstr>Wingdings</vt:lpstr>
      <vt:lpstr>hbsCursos</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miranda</dc:creator>
  <cp:lastModifiedBy>THESS</cp:lastModifiedBy>
  <cp:revision>168</cp:revision>
  <dcterms:created xsi:type="dcterms:W3CDTF">2019-09-10T18:57:27Z</dcterms:created>
  <dcterms:modified xsi:type="dcterms:W3CDTF">2020-05-18T22:39:06Z</dcterms:modified>
</cp:coreProperties>
</file>